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77" r:id="rId4"/>
    <p:sldId id="291" r:id="rId5"/>
    <p:sldId id="284" r:id="rId6"/>
    <p:sldId id="299" r:id="rId7"/>
    <p:sldId id="295" r:id="rId8"/>
    <p:sldId id="296" r:id="rId9"/>
    <p:sldId id="294" r:id="rId10"/>
    <p:sldId id="297" r:id="rId11"/>
    <p:sldId id="290" r:id="rId12"/>
    <p:sldId id="289" r:id="rId13"/>
    <p:sldId id="278" r:id="rId14"/>
    <p:sldId id="281" r:id="rId15"/>
    <p:sldId id="288" r:id="rId16"/>
    <p:sldId id="283" r:id="rId17"/>
    <p:sldId id="286" r:id="rId18"/>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7C80"/>
    <a:srgbClr val="35A53A"/>
    <a:srgbClr val="21C9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Svetel slog 1 – poudarek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FECB4D8-DB02-4DC6-A0A2-4F2EBAE1DC90}" styleName="Srednji slog 1 – poudarek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Svetel slog 2 – poudarek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Svetel slog 2 – poudarek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Svetel slog 1 – poudarek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178" y="-8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73EA93-271C-4DAF-87C5-7E16F06EF855}" type="datetimeFigureOut">
              <a:rPr lang="sl-SI" smtClean="0"/>
              <a:t>10.4.2014</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438C5-7326-4BA2-BC0E-182C6FB41F27}" type="slidenum">
              <a:rPr lang="sl-SI" smtClean="0"/>
              <a:t>‹#›</a:t>
            </a:fld>
            <a:endParaRPr lang="sl-SI"/>
          </a:p>
        </p:txBody>
      </p:sp>
    </p:spTree>
    <p:extLst>
      <p:ext uri="{BB962C8B-B14F-4D97-AF65-F5344CB8AC3E}">
        <p14:creationId xmlns:p14="http://schemas.microsoft.com/office/powerpoint/2010/main" val="3981128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fld id="{7BD438C5-7326-4BA2-BC0E-182C6FB41F27}" type="slidenum">
              <a:rPr lang="sl-SI" smtClean="0"/>
              <a:t>13</a:t>
            </a:fld>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0B594F8E-D615-43F9-B79C-4411127FD036}" type="datetimeFigureOut">
              <a:rPr lang="sl-SI" smtClean="0"/>
              <a:t>10.4.2014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A9F50AC-A44B-48F1-895D-B0F3DDE0B867}" type="slidenum">
              <a:rPr lang="sl-SI" smtClean="0"/>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B594F8E-D615-43F9-B79C-4411127FD036}" type="datetimeFigureOut">
              <a:rPr lang="sl-SI" smtClean="0"/>
              <a:t>10.4.2014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A9F50AC-A44B-48F1-895D-B0F3DDE0B867}"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B594F8E-D615-43F9-B79C-4411127FD036}" type="datetimeFigureOut">
              <a:rPr lang="sl-SI" smtClean="0"/>
              <a:t>10.4.2014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A9F50AC-A44B-48F1-895D-B0F3DDE0B867}"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B594F8E-D615-43F9-B79C-4411127FD036}" type="datetimeFigureOut">
              <a:rPr lang="sl-SI" smtClean="0"/>
              <a:t>10.4.2014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A9F50AC-A44B-48F1-895D-B0F3DDE0B867}"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0B594F8E-D615-43F9-B79C-4411127FD036}" type="datetimeFigureOut">
              <a:rPr lang="sl-SI" smtClean="0"/>
              <a:t>10.4.2014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A9F50AC-A44B-48F1-895D-B0F3DDE0B867}" type="slidenum">
              <a:rPr lang="sl-SI" smtClean="0"/>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0B594F8E-D615-43F9-B79C-4411127FD036}" type="datetimeFigureOut">
              <a:rPr lang="sl-SI" smtClean="0"/>
              <a:t>10.4.2014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9A9F50AC-A44B-48F1-895D-B0F3DDE0B867}"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0B594F8E-D615-43F9-B79C-4411127FD036}" type="datetimeFigureOut">
              <a:rPr lang="sl-SI" smtClean="0"/>
              <a:t>10.4.2014</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9A9F50AC-A44B-48F1-895D-B0F3DDE0B867}" type="slidenum">
              <a:rPr lang="sl-SI" smtClean="0"/>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0B594F8E-D615-43F9-B79C-4411127FD036}" type="datetimeFigureOut">
              <a:rPr lang="sl-SI" smtClean="0"/>
              <a:t>10.4.2014</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9A9F50AC-A44B-48F1-895D-B0F3DDE0B867}"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0B594F8E-D615-43F9-B79C-4411127FD036}" type="datetimeFigureOut">
              <a:rPr lang="sl-SI" smtClean="0"/>
              <a:t>10.4.2014</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9A9F50AC-A44B-48F1-895D-B0F3DDE0B867}"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0B594F8E-D615-43F9-B79C-4411127FD036}" type="datetimeFigureOut">
              <a:rPr lang="sl-SI" smtClean="0"/>
              <a:t>10.4.2014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9A9F50AC-A44B-48F1-895D-B0F3DDE0B867}" type="slidenum">
              <a:rPr lang="sl-SI" smtClean="0"/>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0B594F8E-D615-43F9-B79C-4411127FD036}" type="datetimeFigureOut">
              <a:rPr lang="sl-SI" smtClean="0"/>
              <a:t>10.4.2014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9A9F50AC-A44B-48F1-895D-B0F3DDE0B867}" type="slidenum">
              <a:rPr lang="sl-SI" smtClean="0"/>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94F8E-D615-43F9-B79C-4411127FD036}" type="datetimeFigureOut">
              <a:rPr lang="sl-SI" smtClean="0"/>
              <a:t>10.4.2014</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F50AC-A44B-48F1-895D-B0F3DDE0B867}" type="slidenum">
              <a:rPr lang="sl-SI" smtClean="0"/>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www.scientificpsychic.com/" TargetMode="External"/><Relationship Id="rId3" Type="http://schemas.openxmlformats.org/officeDocument/2006/relationships/hyperlink" Target="http://ww2db.com/" TargetMode="External"/><Relationship Id="rId7" Type="http://schemas.openxmlformats.org/officeDocument/2006/relationships/hyperlink" Target="http://www.miepgies.nl/"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historylearningsite.co.uk/" TargetMode="External"/><Relationship Id="rId5" Type="http://schemas.openxmlformats.org/officeDocument/2006/relationships/hyperlink" Target="http://www.tweedewereldoorlog.nl/" TargetMode="External"/><Relationship Id="rId4" Type="http://schemas.openxmlformats.org/officeDocument/2006/relationships/hyperlink" Target="http://en.wikipedia.or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2560x1440 Wallpaper black, barbed wire, red"/>
          <p:cNvPicPr>
            <a:picLocks noChangeAspect="1" noChangeArrowheads="1"/>
          </p:cNvPicPr>
          <p:nvPr/>
        </p:nvPicPr>
        <p:blipFill>
          <a:blip r:embed="rId2" cstate="print">
            <a:lum bright="40000" contrast="30000"/>
          </a:blip>
          <a:srcRect r="26361"/>
          <a:stretch>
            <a:fillRect/>
          </a:stretch>
        </p:blipFill>
        <p:spPr bwMode="auto">
          <a:xfrm>
            <a:off x="0" y="0"/>
            <a:ext cx="9144000" cy="6858000"/>
          </a:xfrm>
          <a:prstGeom prst="rect">
            <a:avLst/>
          </a:prstGeom>
          <a:noFill/>
          <a:ln>
            <a:noFill/>
          </a:ln>
        </p:spPr>
      </p:pic>
      <p:pic>
        <p:nvPicPr>
          <p:cNvPr id="7" name="Slika 6" descr="IMG_1065.JPG"/>
          <p:cNvPicPr>
            <a:picLocks noChangeAspect="1"/>
          </p:cNvPicPr>
          <p:nvPr/>
        </p:nvPicPr>
        <p:blipFill>
          <a:blip r:embed="rId3" cstate="print"/>
          <a:stretch>
            <a:fillRect/>
          </a:stretch>
        </p:blipFill>
        <p:spPr>
          <a:xfrm>
            <a:off x="0" y="3356992"/>
            <a:ext cx="9144000" cy="3501008"/>
          </a:xfrm>
          <a:prstGeom prst="rect">
            <a:avLst/>
          </a:prstGeom>
          <a:noFill/>
          <a:ln>
            <a:noFill/>
          </a:ln>
          <a:effectLst>
            <a:softEdge rad="317500"/>
          </a:effectLst>
        </p:spPr>
      </p:pic>
      <p:sp>
        <p:nvSpPr>
          <p:cNvPr id="6" name="PoljeZBesedilom 5"/>
          <p:cNvSpPr txBox="1"/>
          <p:nvPr/>
        </p:nvSpPr>
        <p:spPr>
          <a:xfrm>
            <a:off x="0" y="6488668"/>
            <a:ext cx="9144000" cy="369332"/>
          </a:xfrm>
          <a:prstGeom prst="rect">
            <a:avLst/>
          </a:prstGeom>
          <a:noFill/>
        </p:spPr>
        <p:txBody>
          <a:bodyPr wrap="square" rtlCol="0">
            <a:spAutoFit/>
          </a:bodyPr>
          <a:lstStyle/>
          <a:p>
            <a:pPr algn="ctr"/>
            <a:r>
              <a:rPr lang="en-GB" dirty="0" smtClean="0">
                <a:solidFill>
                  <a:schemeClr val="bg1">
                    <a:lumMod val="65000"/>
                  </a:schemeClr>
                </a:solidFill>
              </a:rPr>
              <a:t>Lana Fortuna &amp; Robin Loesberg  //  2013</a:t>
            </a:r>
            <a:r>
              <a:rPr lang="sl-SI" dirty="0" smtClean="0">
                <a:solidFill>
                  <a:schemeClr val="bg1">
                    <a:lumMod val="65000"/>
                  </a:schemeClr>
                </a:solidFill>
              </a:rPr>
              <a:t> - </a:t>
            </a:r>
            <a:r>
              <a:rPr lang="en-GB" dirty="0" smtClean="0">
                <a:solidFill>
                  <a:schemeClr val="bg1">
                    <a:lumMod val="65000"/>
                  </a:schemeClr>
                </a:solidFill>
              </a:rPr>
              <a:t>2014  //  exchange project</a:t>
            </a:r>
            <a:endParaRPr lang="en-GB" dirty="0">
              <a:solidFill>
                <a:schemeClr val="bg1">
                  <a:lumMod val="65000"/>
                </a:schemeClr>
              </a:solidFill>
            </a:endParaRPr>
          </a:p>
        </p:txBody>
      </p:sp>
      <p:sp>
        <p:nvSpPr>
          <p:cNvPr id="8" name="PoljeZBesedilom 7"/>
          <p:cNvSpPr txBox="1"/>
          <p:nvPr/>
        </p:nvSpPr>
        <p:spPr>
          <a:xfrm>
            <a:off x="395536" y="3717032"/>
            <a:ext cx="3858749" cy="369332"/>
          </a:xfrm>
          <a:prstGeom prst="rect">
            <a:avLst/>
          </a:prstGeom>
          <a:noFill/>
        </p:spPr>
        <p:txBody>
          <a:bodyPr wrap="none" rtlCol="0">
            <a:spAutoFit/>
          </a:bodyPr>
          <a:lstStyle/>
          <a:p>
            <a:r>
              <a:rPr lang="en-GB" dirty="0" smtClean="0">
                <a:solidFill>
                  <a:schemeClr val="bg1"/>
                </a:solidFill>
                <a:effectLst>
                  <a:glow rad="63500">
                    <a:schemeClr val="accent2">
                      <a:satMod val="175000"/>
                      <a:alpha val="40000"/>
                    </a:schemeClr>
                  </a:glow>
                </a:effectLst>
              </a:rPr>
              <a:t>with personal stories and old memories</a:t>
            </a:r>
            <a:endParaRPr lang="en-GB" dirty="0">
              <a:solidFill>
                <a:schemeClr val="bg1"/>
              </a:solidFill>
              <a:effectLst>
                <a:glow rad="63500">
                  <a:schemeClr val="accent2">
                    <a:satMod val="175000"/>
                    <a:alpha val="40000"/>
                  </a:schemeClr>
                </a:glow>
              </a:effectLst>
            </a:endParaRPr>
          </a:p>
        </p:txBody>
      </p:sp>
      <p:pic>
        <p:nvPicPr>
          <p:cNvPr id="20486" name="Picture 6" descr="http://www.rjmilitaria.com/images/mg34/cra41a.jpg"/>
          <p:cNvPicPr>
            <a:picLocks noChangeAspect="1" noChangeArrowheads="1"/>
          </p:cNvPicPr>
          <p:nvPr/>
        </p:nvPicPr>
        <p:blipFill>
          <a:blip r:embed="rId4" cstate="print">
            <a:clrChange>
              <a:clrFrom>
                <a:srgbClr val="FFFFFF"/>
              </a:clrFrom>
              <a:clrTo>
                <a:srgbClr val="FFFFFF">
                  <a:alpha val="0"/>
                </a:srgbClr>
              </a:clrTo>
            </a:clrChange>
            <a:grayscl/>
            <a:lum contrast="20000"/>
          </a:blip>
          <a:srcRect/>
          <a:stretch>
            <a:fillRect/>
          </a:stretch>
        </p:blipFill>
        <p:spPr bwMode="auto">
          <a:xfrm rot="21285075">
            <a:off x="130694" y="309680"/>
            <a:ext cx="6915957" cy="3174317"/>
          </a:xfrm>
          <a:prstGeom prst="rect">
            <a:avLst/>
          </a:prstGeom>
          <a:noFill/>
        </p:spPr>
      </p:pic>
      <p:sp>
        <p:nvSpPr>
          <p:cNvPr id="2" name="Naslov 1"/>
          <p:cNvSpPr>
            <a:spLocks noGrp="1"/>
          </p:cNvSpPr>
          <p:nvPr>
            <p:ph type="ctrTitle"/>
          </p:nvPr>
        </p:nvSpPr>
        <p:spPr>
          <a:xfrm>
            <a:off x="755576" y="836712"/>
            <a:ext cx="7772400" cy="1470025"/>
          </a:xfrm>
        </p:spPr>
        <p:txBody>
          <a:bodyPr>
            <a:normAutofit/>
          </a:bodyPr>
          <a:lstStyle/>
          <a:p>
            <a:r>
              <a:rPr lang="sl-SI" sz="7200" b="1" spc="600" dirty="0" smtClean="0">
                <a:ln w="18000">
                  <a:solidFill>
                    <a:schemeClr val="bg1"/>
                  </a:solidFill>
                  <a:prstDash val="solid"/>
                  <a:miter lim="800000"/>
                </a:ln>
                <a:solidFill>
                  <a:schemeClr val="accent2">
                    <a:lumMod val="20000"/>
                    <a:lumOff val="80000"/>
                  </a:schemeClr>
                </a:solidFill>
                <a:effectLst>
                  <a:glow rad="101600">
                    <a:schemeClr val="accent2">
                      <a:satMod val="175000"/>
                      <a:alpha val="40000"/>
                    </a:schemeClr>
                  </a:glow>
                  <a:outerShdw blurRad="38100" dist="38100" dir="2700000" algn="tl">
                    <a:srgbClr val="000000">
                      <a:alpha val="43137"/>
                    </a:srgbClr>
                  </a:outerShdw>
                </a:effectLst>
              </a:rPr>
              <a:t>WORLD WAR 2</a:t>
            </a:r>
            <a:endParaRPr lang="sl-SI" sz="7200" b="1" spc="600" dirty="0">
              <a:ln w="18000">
                <a:solidFill>
                  <a:schemeClr val="bg1"/>
                </a:solidFill>
                <a:prstDash val="solid"/>
                <a:miter lim="800000"/>
              </a:ln>
              <a:solidFill>
                <a:schemeClr val="accent2">
                  <a:lumMod val="20000"/>
                  <a:lumOff val="80000"/>
                </a:schemeClr>
              </a:solidFill>
              <a:effectLst>
                <a:glow rad="101600">
                  <a:schemeClr val="accent2">
                    <a:satMod val="175000"/>
                    <a:alpha val="40000"/>
                  </a:schemeClr>
                </a:glow>
                <a:outerShdw blurRad="38100" dist="38100" dir="2700000" algn="tl">
                  <a:srgbClr val="000000">
                    <a:alpha val="43137"/>
                  </a:srgbClr>
                </a:outerShdw>
              </a:effectLst>
            </a:endParaRPr>
          </a:p>
        </p:txBody>
      </p:sp>
      <p:sp>
        <p:nvSpPr>
          <p:cNvPr id="3" name="Podnaslov 2"/>
          <p:cNvSpPr>
            <a:spLocks noGrp="1"/>
          </p:cNvSpPr>
          <p:nvPr>
            <p:ph type="subTitle" idx="1"/>
          </p:nvPr>
        </p:nvSpPr>
        <p:spPr>
          <a:xfrm>
            <a:off x="1911152" y="2420888"/>
            <a:ext cx="7232848" cy="720080"/>
          </a:xfrm>
        </p:spPr>
        <p:txBody>
          <a:bodyPr>
            <a:normAutofit fontScale="92500" lnSpcReduction="10000"/>
          </a:bodyPr>
          <a:lstStyle/>
          <a:p>
            <a:pPr algn="r"/>
            <a:r>
              <a:rPr lang="en-GB" sz="2400" dirty="0" smtClean="0">
                <a:ln w="3175">
                  <a:solidFill>
                    <a:schemeClr val="accent2"/>
                  </a:solidFill>
                </a:ln>
                <a:solidFill>
                  <a:schemeClr val="bg1"/>
                </a:solidFill>
                <a:effectLst>
                  <a:outerShdw blurRad="38100" dist="38100" dir="2700000" algn="tl">
                    <a:srgbClr val="000000">
                      <a:alpha val="43137"/>
                    </a:srgbClr>
                  </a:outerShdw>
                </a:effectLst>
              </a:rPr>
              <a:t>… how it affected people living in Slovenia and Holland?</a:t>
            </a:r>
            <a:endParaRPr lang="en-GB" sz="2400" dirty="0">
              <a:ln w="3175">
                <a:solidFill>
                  <a:schemeClr val="accent2"/>
                </a:solidFill>
              </a:ln>
              <a:solidFill>
                <a:schemeClr val="bg1"/>
              </a:solidFill>
              <a:effectLst>
                <a:outerShdw blurRad="38100" dist="38100" dir="2700000" algn="tl">
                  <a:srgbClr val="000000">
                    <a:alpha val="43137"/>
                  </a:srgbClr>
                </a:outerShdw>
              </a:effectLst>
            </a:endParaRPr>
          </a:p>
        </p:txBody>
      </p:sp>
      <p:sp>
        <p:nvSpPr>
          <p:cNvPr id="4" name="Pravokotnik 3"/>
          <p:cNvSpPr/>
          <p:nvPr/>
        </p:nvSpPr>
        <p:spPr>
          <a:xfrm>
            <a:off x="1115616" y="6119336"/>
            <a:ext cx="7439957" cy="369332"/>
          </a:xfrm>
          <a:prstGeom prst="rect">
            <a:avLst/>
          </a:prstGeom>
        </p:spPr>
        <p:txBody>
          <a:bodyPr wrap="square">
            <a:spAutoFit/>
          </a:bodyPr>
          <a:lstStyle/>
          <a:p>
            <a:r>
              <a:rPr lang="en-GB" smtClean="0"/>
              <a:t>h</a:t>
            </a:r>
            <a:r>
              <a:rPr lang="en-GB" smtClean="0">
                <a:solidFill>
                  <a:srgbClr val="DDDDDD"/>
                </a:solidFill>
              </a:rPr>
              <a:t>ww2-project.blogspot.com</a:t>
            </a:r>
            <a:r>
              <a:rPr lang="en-GB" dirty="0" smtClean="0">
                <a:solidFill>
                  <a:srgbClr val="DDDDDD"/>
                </a:solidFill>
              </a:rPr>
              <a:t>/</a:t>
            </a:r>
            <a:endParaRPr lang="en-GB" dirty="0">
              <a:solidFill>
                <a:srgbClr val="DDDDD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560x1440 Wallpaper black, barbed wire, red"/>
          <p:cNvPicPr>
            <a:picLocks noChangeAspect="1" noChangeArrowheads="1"/>
          </p:cNvPicPr>
          <p:nvPr/>
        </p:nvPicPr>
        <p:blipFill>
          <a:blip r:embed="rId2" cstate="print">
            <a:lum bright="70000" contrast="-70000"/>
          </a:blip>
          <a:srcRect r="26361"/>
          <a:stretch>
            <a:fillRect/>
          </a:stretch>
        </p:blipFill>
        <p:spPr bwMode="auto">
          <a:xfrm>
            <a:off x="0" y="0"/>
            <a:ext cx="9144000" cy="6858000"/>
          </a:xfrm>
          <a:prstGeom prst="rect">
            <a:avLst/>
          </a:prstGeom>
          <a:noFill/>
          <a:ln>
            <a:noFill/>
          </a:ln>
        </p:spPr>
      </p:pic>
      <p:sp>
        <p:nvSpPr>
          <p:cNvPr id="5" name="Naslov 4"/>
          <p:cNvSpPr>
            <a:spLocks noGrp="1"/>
          </p:cNvSpPr>
          <p:nvPr>
            <p:ph type="title"/>
          </p:nvPr>
        </p:nvSpPr>
        <p:spPr>
          <a:xfrm>
            <a:off x="611560" y="28636"/>
            <a:ext cx="8229600" cy="1143000"/>
          </a:xfrm>
        </p:spPr>
        <p:txBody>
          <a:bodyPr>
            <a:normAutofit/>
          </a:bodyPr>
          <a:lstStyle/>
          <a:p>
            <a:pPr algn="r"/>
            <a:r>
              <a:rPr lang="sl-SI" sz="2800" spc="-150" dirty="0" smtClean="0">
                <a:effectLst>
                  <a:outerShdw blurRad="38100" dist="38100" dir="2700000" algn="tl">
                    <a:srgbClr val="000000">
                      <a:alpha val="43137"/>
                    </a:srgbClr>
                  </a:outerShdw>
                </a:effectLst>
              </a:rPr>
              <a:t>LIFE DURING THE WAR</a:t>
            </a:r>
            <a:endParaRPr lang="sl-SI" sz="2800" spc="-150" dirty="0">
              <a:effectLst>
                <a:outerShdw blurRad="38100" dist="38100" dir="2700000" algn="tl">
                  <a:srgbClr val="000000">
                    <a:alpha val="43137"/>
                  </a:srgbClr>
                </a:outerShdw>
              </a:effectLst>
            </a:endParaRPr>
          </a:p>
        </p:txBody>
      </p:sp>
      <p:sp>
        <p:nvSpPr>
          <p:cNvPr id="8" name="Ograda besedila 7"/>
          <p:cNvSpPr>
            <a:spLocks noGrp="1"/>
          </p:cNvSpPr>
          <p:nvPr>
            <p:ph sz="half" idx="2"/>
          </p:nvPr>
        </p:nvSpPr>
        <p:spPr>
          <a:xfrm>
            <a:off x="323528" y="1672568"/>
            <a:ext cx="8744272" cy="5069160"/>
          </a:xfrm>
        </p:spPr>
        <p:txBody>
          <a:bodyPr>
            <a:noAutofit/>
          </a:bodyPr>
          <a:lstStyle/>
          <a:p>
            <a:r>
              <a:rPr lang="en-GB" sz="2000" i="1" dirty="0" smtClean="0"/>
              <a:t>„When I was five, I should've went to the kindergarten, but the Germans had taken over all the schools so I couldn't go.“</a:t>
            </a:r>
          </a:p>
          <a:p>
            <a:endParaRPr lang="en-GB" sz="2000" i="1" dirty="0" smtClean="0"/>
          </a:p>
          <a:p>
            <a:r>
              <a:rPr lang="en-GB" sz="2000" i="1" dirty="0" smtClean="0"/>
              <a:t>„My mother was terrified when there were „razzias „(German raids) or bombardments. If her husband was to be taken, she and her children would be left without an income.“</a:t>
            </a:r>
          </a:p>
          <a:p>
            <a:endParaRPr lang="en-GB" sz="2000" i="1" dirty="0" smtClean="0"/>
          </a:p>
          <a:p>
            <a:r>
              <a:rPr lang="en-GB" sz="2000" i="1" dirty="0" smtClean="0"/>
              <a:t>„When there were bombardments, we had to sit under the table with all the doors en windows closed and the lights out, so the plains wouldn't know where to throw the bombs.“</a:t>
            </a:r>
          </a:p>
          <a:p>
            <a:endParaRPr lang="en-GB" sz="2000" i="1" dirty="0" smtClean="0"/>
          </a:p>
          <a:p>
            <a:r>
              <a:rPr lang="en-GB" sz="2000" i="1" dirty="0" smtClean="0"/>
              <a:t>„When clothes got too small they just got pieces of fabric sown on.“</a:t>
            </a:r>
            <a:endParaRPr lang="en-GB" sz="2000" i="1" dirty="0"/>
          </a:p>
        </p:txBody>
      </p:sp>
      <p:sp>
        <p:nvSpPr>
          <p:cNvPr id="2" name="PoljeZBesedilom 1"/>
          <p:cNvSpPr txBox="1"/>
          <p:nvPr/>
        </p:nvSpPr>
        <p:spPr>
          <a:xfrm>
            <a:off x="899592" y="764704"/>
            <a:ext cx="3876382" cy="800219"/>
          </a:xfrm>
          <a:prstGeom prst="rect">
            <a:avLst/>
          </a:prstGeom>
          <a:noFill/>
        </p:spPr>
        <p:txBody>
          <a:bodyPr wrap="none" rtlCol="0">
            <a:spAutoFit/>
          </a:bodyPr>
          <a:lstStyle/>
          <a:p>
            <a:r>
              <a:rPr lang="sl-SI" sz="2800" b="1" dirty="0">
                <a:solidFill>
                  <a:schemeClr val="accent6">
                    <a:lumMod val="75000"/>
                  </a:schemeClr>
                </a:solidFill>
                <a:effectLst>
                  <a:outerShdw blurRad="38100" dist="38100" dir="2700000" algn="tl">
                    <a:srgbClr val="000000">
                      <a:alpha val="43137"/>
                    </a:srgbClr>
                  </a:outerShdw>
                </a:effectLst>
              </a:rPr>
              <a:t>THE NETHERLANDS</a:t>
            </a:r>
          </a:p>
          <a:p>
            <a:endParaRPr lang="sl-SI" dirty="0"/>
          </a:p>
        </p:txBody>
      </p:sp>
    </p:spTree>
    <p:extLst>
      <p:ext uri="{BB962C8B-B14F-4D97-AF65-F5344CB8AC3E}">
        <p14:creationId xmlns:p14="http://schemas.microsoft.com/office/powerpoint/2010/main" val="3842501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560x1440 Wallpaper black, barbed wire, red"/>
          <p:cNvPicPr>
            <a:picLocks noChangeAspect="1" noChangeArrowheads="1"/>
          </p:cNvPicPr>
          <p:nvPr/>
        </p:nvPicPr>
        <p:blipFill>
          <a:blip r:embed="rId2" cstate="print">
            <a:lum bright="70000" contrast="-70000"/>
          </a:blip>
          <a:srcRect r="26361"/>
          <a:stretch>
            <a:fillRect/>
          </a:stretch>
        </p:blipFill>
        <p:spPr bwMode="auto">
          <a:xfrm>
            <a:off x="0" y="0"/>
            <a:ext cx="9144000" cy="6858000"/>
          </a:xfrm>
          <a:prstGeom prst="rect">
            <a:avLst/>
          </a:prstGeom>
          <a:noFill/>
          <a:ln>
            <a:noFill/>
          </a:ln>
        </p:spPr>
      </p:pic>
      <p:pic>
        <p:nvPicPr>
          <p:cNvPr id="10" name="Ograda vsebine 9" descr="IMG_1092.JPG"/>
          <p:cNvPicPr>
            <a:picLocks noChangeAspect="1"/>
          </p:cNvPicPr>
          <p:nvPr/>
        </p:nvPicPr>
        <p:blipFill>
          <a:blip r:embed="rId3" cstate="print"/>
          <a:srcRect l="9403" r="2788"/>
          <a:stretch>
            <a:fillRect/>
          </a:stretch>
        </p:blipFill>
        <p:spPr>
          <a:xfrm>
            <a:off x="0" y="0"/>
            <a:ext cx="9144000" cy="6888427"/>
          </a:xfrm>
          <a:prstGeom prst="rect">
            <a:avLst/>
          </a:prstGeom>
          <a:effectLst>
            <a:softEdge rad="63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560x1440 Wallpaper black, barbed wire, red"/>
          <p:cNvPicPr>
            <a:picLocks noChangeAspect="1" noChangeArrowheads="1"/>
          </p:cNvPicPr>
          <p:nvPr/>
        </p:nvPicPr>
        <p:blipFill>
          <a:blip r:embed="rId2" cstate="print">
            <a:lum bright="70000" contrast="-70000"/>
          </a:blip>
          <a:srcRect r="26361"/>
          <a:stretch>
            <a:fillRect/>
          </a:stretch>
        </p:blipFill>
        <p:spPr bwMode="auto">
          <a:xfrm>
            <a:off x="0" y="0"/>
            <a:ext cx="9144000" cy="6858000"/>
          </a:xfrm>
          <a:prstGeom prst="rect">
            <a:avLst/>
          </a:prstGeom>
          <a:noFill/>
          <a:ln>
            <a:noFill/>
          </a:ln>
        </p:spPr>
      </p:pic>
      <p:pic>
        <p:nvPicPr>
          <p:cNvPr id="12" name="Slika 11" descr="IMG_1229.JPG"/>
          <p:cNvPicPr>
            <a:picLocks noChangeAspect="1"/>
          </p:cNvPicPr>
          <p:nvPr/>
        </p:nvPicPr>
        <p:blipFill>
          <a:blip r:embed="rId3" cstate="print"/>
          <a:srcRect t="5501"/>
          <a:stretch>
            <a:fillRect/>
          </a:stretch>
        </p:blipFill>
        <p:spPr>
          <a:xfrm rot="16200000">
            <a:off x="-1268761" y="1268757"/>
            <a:ext cx="6858004" cy="4320482"/>
          </a:xfrm>
          <a:prstGeom prst="rect">
            <a:avLst/>
          </a:prstGeom>
          <a:effectLst>
            <a:softEdge rad="63500"/>
          </a:effectLst>
        </p:spPr>
      </p:pic>
      <p:pic>
        <p:nvPicPr>
          <p:cNvPr id="13" name="Slika 12" descr="IMG_1212.JPG"/>
          <p:cNvPicPr>
            <a:picLocks noChangeAspect="1"/>
          </p:cNvPicPr>
          <p:nvPr/>
        </p:nvPicPr>
        <p:blipFill>
          <a:blip r:embed="rId4" cstate="print"/>
          <a:srcRect l="35941" t="2430" r="17993"/>
          <a:stretch>
            <a:fillRect/>
          </a:stretch>
        </p:blipFill>
        <p:spPr>
          <a:xfrm>
            <a:off x="4319464" y="0"/>
            <a:ext cx="4824536" cy="6858000"/>
          </a:xfrm>
          <a:prstGeom prst="rect">
            <a:avLst/>
          </a:prstGeom>
          <a:effectLst>
            <a:softEdge rad="63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560x1440 Wallpaper black, barbed wire, red"/>
          <p:cNvPicPr>
            <a:picLocks noChangeAspect="1" noChangeArrowheads="1"/>
          </p:cNvPicPr>
          <p:nvPr/>
        </p:nvPicPr>
        <p:blipFill>
          <a:blip r:embed="rId3" cstate="print">
            <a:lum bright="70000" contrast="-70000"/>
          </a:blip>
          <a:srcRect r="26361"/>
          <a:stretch>
            <a:fillRect/>
          </a:stretch>
        </p:blipFill>
        <p:spPr bwMode="auto">
          <a:xfrm>
            <a:off x="0" y="0"/>
            <a:ext cx="9144000" cy="6858000"/>
          </a:xfrm>
          <a:prstGeom prst="rect">
            <a:avLst/>
          </a:prstGeom>
          <a:noFill/>
          <a:ln>
            <a:noFill/>
          </a:ln>
        </p:spPr>
      </p:pic>
      <p:sp>
        <p:nvSpPr>
          <p:cNvPr id="5" name="Naslov 4"/>
          <p:cNvSpPr>
            <a:spLocks noGrp="1"/>
          </p:cNvSpPr>
          <p:nvPr>
            <p:ph type="title"/>
          </p:nvPr>
        </p:nvSpPr>
        <p:spPr/>
        <p:txBody>
          <a:bodyPr>
            <a:normAutofit/>
          </a:bodyPr>
          <a:lstStyle/>
          <a:p>
            <a:r>
              <a:rPr lang="sl-SI" sz="4000" dirty="0" smtClean="0">
                <a:effectLst>
                  <a:outerShdw blurRad="38100" dist="38100" dir="2700000" algn="tl">
                    <a:srgbClr val="000000">
                      <a:alpha val="43137"/>
                    </a:srgbClr>
                  </a:outerShdw>
                </a:effectLst>
              </a:rPr>
              <a:t>AFTER THE WAR</a:t>
            </a:r>
            <a:endParaRPr lang="sl-SI" sz="4000" dirty="0">
              <a:effectLst>
                <a:outerShdw blurRad="38100" dist="38100" dir="2700000" algn="tl">
                  <a:srgbClr val="000000">
                    <a:alpha val="43137"/>
                  </a:srgbClr>
                </a:outerShdw>
              </a:effectLst>
            </a:endParaRPr>
          </a:p>
        </p:txBody>
      </p:sp>
      <p:sp>
        <p:nvSpPr>
          <p:cNvPr id="6" name="Ograda besedila 5"/>
          <p:cNvSpPr>
            <a:spLocks noGrp="1"/>
          </p:cNvSpPr>
          <p:nvPr>
            <p:ph type="body" idx="1"/>
          </p:nvPr>
        </p:nvSpPr>
        <p:spPr/>
        <p:txBody>
          <a:bodyPr>
            <a:normAutofit fontScale="92500"/>
          </a:bodyPr>
          <a:lstStyle/>
          <a:p>
            <a:pPr algn="ctr"/>
            <a:r>
              <a:rPr lang="sl-SI" dirty="0" smtClean="0">
                <a:solidFill>
                  <a:srgbClr val="21C925"/>
                </a:solidFill>
              </a:rPr>
              <a:t>SLOVENIA </a:t>
            </a:r>
            <a:r>
              <a:rPr lang="sl-SI" sz="1800" spc="-300" dirty="0" smtClean="0">
                <a:solidFill>
                  <a:srgbClr val="21C925"/>
                </a:solidFill>
              </a:rPr>
              <a:t>&gt;&gt;</a:t>
            </a:r>
            <a:r>
              <a:rPr lang="sl-SI" dirty="0" smtClean="0">
                <a:solidFill>
                  <a:srgbClr val="21C925"/>
                </a:solidFill>
              </a:rPr>
              <a:t> YUGOSLAVIA</a:t>
            </a:r>
            <a:endParaRPr lang="sl-SI" dirty="0">
              <a:solidFill>
                <a:srgbClr val="21C925"/>
              </a:solidFill>
            </a:endParaRPr>
          </a:p>
        </p:txBody>
      </p:sp>
      <p:graphicFrame>
        <p:nvGraphicFramePr>
          <p:cNvPr id="14" name="Ograda vsebine 13"/>
          <p:cNvGraphicFramePr>
            <a:graphicFrameLocks noGrp="1"/>
          </p:cNvGraphicFramePr>
          <p:nvPr>
            <p:ph sz="half" idx="2"/>
            <p:extLst>
              <p:ext uri="{D42A27DB-BD31-4B8C-83A1-F6EECF244321}">
                <p14:modId xmlns:p14="http://schemas.microsoft.com/office/powerpoint/2010/main" val="3837152026"/>
              </p:ext>
            </p:extLst>
          </p:nvPr>
        </p:nvGraphicFramePr>
        <p:xfrm>
          <a:off x="531812" y="2411427"/>
          <a:ext cx="4040188" cy="1478280"/>
        </p:xfrm>
        <a:graphic>
          <a:graphicData uri="http://schemas.openxmlformats.org/drawingml/2006/table">
            <a:tbl>
              <a:tblPr firstRow="1" bandRow="1">
                <a:tableStyleId>{C083E6E3-FA7D-4D7B-A595-EF9225AFEA82}</a:tableStyleId>
              </a:tblPr>
              <a:tblGrid>
                <a:gridCol w="2020094"/>
                <a:gridCol w="2020094"/>
              </a:tblGrid>
              <a:tr h="370840">
                <a:tc>
                  <a:txBody>
                    <a:bodyPr/>
                    <a:lstStyle/>
                    <a:p>
                      <a:r>
                        <a:rPr lang="en-GB" noProof="0" dirty="0" smtClean="0"/>
                        <a:t>Total deaths</a:t>
                      </a:r>
                      <a:endParaRPr lang="en-GB" noProof="0" dirty="0">
                        <a:solidFill>
                          <a:schemeClr val="tx1"/>
                        </a:solidFill>
                      </a:endParaRPr>
                    </a:p>
                  </a:txBody>
                  <a:tcPr/>
                </a:tc>
                <a:tc>
                  <a:txBody>
                    <a:bodyPr/>
                    <a:lstStyle/>
                    <a:p>
                      <a:r>
                        <a:rPr lang="en-GB" sz="1800" kern="1200" noProof="0" dirty="0" smtClean="0"/>
                        <a:t>1,225,000</a:t>
                      </a:r>
                      <a:endParaRPr lang="en-GB" noProof="0" dirty="0">
                        <a:solidFill>
                          <a:schemeClr val="tx1"/>
                        </a:solidFill>
                      </a:endParaRPr>
                    </a:p>
                  </a:txBody>
                  <a:tcPr/>
                </a:tc>
              </a:tr>
              <a:tr h="370840">
                <a:tc>
                  <a:txBody>
                    <a:bodyPr/>
                    <a:lstStyle/>
                    <a:p>
                      <a:r>
                        <a:rPr lang="en-GB" noProof="0" dirty="0" smtClean="0"/>
                        <a:t>Total</a:t>
                      </a:r>
                      <a:r>
                        <a:rPr lang="en-GB" baseline="0" noProof="0" dirty="0" smtClean="0"/>
                        <a:t> population</a:t>
                      </a:r>
                      <a:endParaRPr lang="en-GB" noProof="0" dirty="0">
                        <a:solidFill>
                          <a:schemeClr val="tx1"/>
                        </a:solidFill>
                      </a:endParaRPr>
                    </a:p>
                  </a:txBody>
                  <a:tcPr/>
                </a:tc>
                <a:tc>
                  <a:txBody>
                    <a:bodyPr/>
                    <a:lstStyle/>
                    <a:p>
                      <a:r>
                        <a:rPr lang="en-GB" sz="1800" kern="1200" noProof="0" dirty="0" smtClean="0"/>
                        <a:t>15,400,000</a:t>
                      </a:r>
                      <a:endParaRPr lang="en-GB" noProof="0" dirty="0">
                        <a:solidFill>
                          <a:schemeClr val="tx1"/>
                        </a:solidFill>
                      </a:endParaRPr>
                    </a:p>
                  </a:txBody>
                  <a:tcPr/>
                </a:tc>
              </a:tr>
              <a:tr h="152405">
                <a:tc>
                  <a:txBody>
                    <a:bodyPr/>
                    <a:lstStyle/>
                    <a:p>
                      <a:r>
                        <a:rPr lang="en-GB" noProof="0" dirty="0" smtClean="0"/>
                        <a:t>Military deaths</a:t>
                      </a:r>
                      <a:endParaRPr lang="en-GB" noProof="0" dirty="0">
                        <a:solidFill>
                          <a:schemeClr val="tx1"/>
                        </a:solidFill>
                      </a:endParaRPr>
                    </a:p>
                  </a:txBody>
                  <a:tcPr/>
                </a:tc>
                <a:tc>
                  <a:txBody>
                    <a:bodyPr/>
                    <a:lstStyle/>
                    <a:p>
                      <a:r>
                        <a:rPr lang="en-GB" noProof="0" dirty="0" smtClean="0"/>
                        <a:t>446,000</a:t>
                      </a:r>
                      <a:endParaRPr lang="en-GB" noProof="0" dirty="0"/>
                    </a:p>
                  </a:txBody>
                  <a:tcPr anchor="ctr"/>
                </a:tc>
              </a:tr>
              <a:tr h="370840">
                <a:tc>
                  <a:txBody>
                    <a:bodyPr/>
                    <a:lstStyle/>
                    <a:p>
                      <a:r>
                        <a:rPr lang="en-GB" noProof="0" dirty="0" smtClean="0"/>
                        <a:t>Civilian deaths</a:t>
                      </a:r>
                      <a:endParaRPr lang="en-GB" noProof="0" dirty="0">
                        <a:solidFill>
                          <a:schemeClr val="tx1"/>
                        </a:solidFill>
                      </a:endParaRPr>
                    </a:p>
                  </a:txBody>
                  <a:tcPr/>
                </a:tc>
                <a:tc>
                  <a:txBody>
                    <a:bodyPr/>
                    <a:lstStyle/>
                    <a:p>
                      <a:r>
                        <a:rPr lang="en-GB" noProof="0" dirty="0" smtClean="0"/>
                        <a:t>581,000</a:t>
                      </a:r>
                      <a:endParaRPr lang="en-GB" noProof="0" dirty="0"/>
                    </a:p>
                  </a:txBody>
                  <a:tcPr anchor="ctr"/>
                </a:tc>
              </a:tr>
            </a:tbl>
          </a:graphicData>
        </a:graphic>
      </p:graphicFrame>
      <p:sp>
        <p:nvSpPr>
          <p:cNvPr id="2" name="Ograda besedila 1"/>
          <p:cNvSpPr>
            <a:spLocks noGrp="1"/>
          </p:cNvSpPr>
          <p:nvPr>
            <p:ph type="body" sz="quarter" idx="3"/>
          </p:nvPr>
        </p:nvSpPr>
        <p:spPr/>
        <p:txBody>
          <a:bodyPr/>
          <a:lstStyle/>
          <a:p>
            <a:pPr algn="ctr"/>
            <a:r>
              <a:rPr lang="sl-SI" dirty="0" smtClean="0">
                <a:solidFill>
                  <a:schemeClr val="accent6"/>
                </a:solidFill>
              </a:rPr>
              <a:t>THE NETHERLANDS</a:t>
            </a:r>
            <a:endParaRPr lang="sl-SI" dirty="0">
              <a:solidFill>
                <a:schemeClr val="accent6"/>
              </a:solidFill>
            </a:endParaRPr>
          </a:p>
        </p:txBody>
      </p:sp>
      <p:sp>
        <p:nvSpPr>
          <p:cNvPr id="9" name="Ograda vsebine 8"/>
          <p:cNvSpPr>
            <a:spLocks noGrp="1"/>
          </p:cNvSpPr>
          <p:nvPr>
            <p:ph sz="quarter" idx="4"/>
          </p:nvPr>
        </p:nvSpPr>
        <p:spPr/>
        <p:txBody>
          <a:bodyPr>
            <a:normAutofit/>
          </a:bodyPr>
          <a:lstStyle/>
          <a:p>
            <a:endParaRPr lang="sl-SI" sz="2000" dirty="0" smtClean="0"/>
          </a:p>
          <a:p>
            <a:endParaRPr lang="sl-SI" sz="20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348880"/>
            <a:ext cx="382905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560x1440 Wallpaper black, barbed wire, red"/>
          <p:cNvPicPr>
            <a:picLocks noChangeAspect="1" noChangeArrowheads="1"/>
          </p:cNvPicPr>
          <p:nvPr/>
        </p:nvPicPr>
        <p:blipFill>
          <a:blip r:embed="rId2" cstate="print">
            <a:lum bright="70000" contrast="-70000"/>
          </a:blip>
          <a:srcRect r="26361"/>
          <a:stretch>
            <a:fillRect/>
          </a:stretch>
        </p:blipFill>
        <p:spPr bwMode="auto">
          <a:xfrm>
            <a:off x="0" y="0"/>
            <a:ext cx="9144000" cy="6858000"/>
          </a:xfrm>
          <a:prstGeom prst="rect">
            <a:avLst/>
          </a:prstGeom>
          <a:noFill/>
          <a:ln>
            <a:noFill/>
          </a:ln>
        </p:spPr>
      </p:pic>
      <p:sp>
        <p:nvSpPr>
          <p:cNvPr id="5" name="Naslov 4"/>
          <p:cNvSpPr>
            <a:spLocks noGrp="1"/>
          </p:cNvSpPr>
          <p:nvPr>
            <p:ph type="title"/>
          </p:nvPr>
        </p:nvSpPr>
        <p:spPr>
          <a:xfrm>
            <a:off x="539552" y="0"/>
            <a:ext cx="8229600" cy="1143000"/>
          </a:xfrm>
        </p:spPr>
        <p:txBody>
          <a:bodyPr>
            <a:normAutofit/>
          </a:bodyPr>
          <a:lstStyle/>
          <a:p>
            <a:pPr algn="r"/>
            <a:r>
              <a:rPr lang="sl-SI" sz="2800" dirty="0" smtClean="0">
                <a:effectLst>
                  <a:outerShdw blurRad="38100" dist="38100" dir="2700000" algn="tl">
                    <a:srgbClr val="000000">
                      <a:alpha val="43137"/>
                    </a:srgbClr>
                  </a:outerShdw>
                </a:effectLst>
              </a:rPr>
              <a:t>AFTER THE WAR</a:t>
            </a:r>
            <a:endParaRPr lang="sl-SI" sz="2800" dirty="0">
              <a:effectLst>
                <a:outerShdw blurRad="38100" dist="38100" dir="2700000" algn="tl">
                  <a:srgbClr val="000000">
                    <a:alpha val="43137"/>
                  </a:srgbClr>
                </a:outerShdw>
              </a:effectLst>
            </a:endParaRPr>
          </a:p>
        </p:txBody>
      </p:sp>
      <p:sp>
        <p:nvSpPr>
          <p:cNvPr id="10" name="Ograda vsebine 9"/>
          <p:cNvSpPr>
            <a:spLocks noGrp="1"/>
          </p:cNvSpPr>
          <p:nvPr>
            <p:ph idx="1"/>
          </p:nvPr>
        </p:nvSpPr>
        <p:spPr>
          <a:xfrm>
            <a:off x="457200" y="1484784"/>
            <a:ext cx="8229600" cy="4641379"/>
          </a:xfrm>
        </p:spPr>
        <p:txBody>
          <a:bodyPr>
            <a:normAutofit/>
          </a:bodyPr>
          <a:lstStyle/>
          <a:p>
            <a:r>
              <a:rPr lang="en-GB" sz="2000" dirty="0" smtClean="0"/>
              <a:t>Slavic peoples were treated like an under race compared to the Dutch people</a:t>
            </a:r>
            <a:endParaRPr lang="sl-SI" sz="2000" dirty="0" smtClean="0"/>
          </a:p>
          <a:p>
            <a:endParaRPr lang="en-GB" sz="2000" dirty="0" smtClean="0"/>
          </a:p>
          <a:p>
            <a:r>
              <a:rPr lang="en-GB" sz="2000" dirty="0" smtClean="0"/>
              <a:t>The Germans considered the area where Slovenia is now as German territory, where only Germans should live</a:t>
            </a:r>
            <a:endParaRPr lang="sl-SI" sz="2000" dirty="0" smtClean="0"/>
          </a:p>
          <a:p>
            <a:endParaRPr lang="en-GB" sz="2000" dirty="0" smtClean="0"/>
          </a:p>
          <a:p>
            <a:r>
              <a:rPr lang="en-GB" sz="2000" dirty="0" smtClean="0"/>
              <a:t>Deaths as % of 1939 population: </a:t>
            </a:r>
          </a:p>
          <a:p>
            <a:pPr lvl="1"/>
            <a:r>
              <a:rPr lang="en-GB" sz="1800" dirty="0" smtClean="0">
                <a:solidFill>
                  <a:srgbClr val="35A53A"/>
                </a:solidFill>
              </a:rPr>
              <a:t>Yugoslavia – 7,96</a:t>
            </a:r>
          </a:p>
          <a:p>
            <a:pPr lvl="1"/>
            <a:r>
              <a:rPr lang="en-GB" sz="1800" dirty="0" smtClean="0">
                <a:solidFill>
                  <a:schemeClr val="accent6"/>
                </a:solidFill>
              </a:rPr>
              <a:t>The Netherlands - 2,36</a:t>
            </a:r>
          </a:p>
          <a:p>
            <a:pPr lvl="1"/>
            <a:endParaRPr lang="en-GB" sz="1800" dirty="0" smtClean="0">
              <a:solidFill>
                <a:schemeClr val="accent6"/>
              </a:solidFill>
            </a:endParaRPr>
          </a:p>
          <a:p>
            <a:pPr lvl="1"/>
            <a:endParaRPr lang="en-GB" sz="1800" dirty="0" smtClean="0">
              <a:solidFill>
                <a:schemeClr val="accent6"/>
              </a:solidFill>
            </a:endParaRPr>
          </a:p>
          <a:p>
            <a:pPr lvl="1"/>
            <a:endParaRPr lang="sl-SI" sz="1800" dirty="0" smtClean="0">
              <a:solidFill>
                <a:schemeClr val="accent6"/>
              </a:solidFill>
            </a:endParaRPr>
          </a:p>
          <a:p>
            <a:pPr lvl="1">
              <a:buNone/>
            </a:pPr>
            <a:endParaRPr lang="sl-SI" sz="1800" dirty="0" smtClean="0">
              <a:solidFill>
                <a:schemeClr val="accent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560x1440 Wallpaper black, barbed wire, red"/>
          <p:cNvPicPr>
            <a:picLocks noChangeAspect="1" noChangeArrowheads="1"/>
          </p:cNvPicPr>
          <p:nvPr/>
        </p:nvPicPr>
        <p:blipFill>
          <a:blip r:embed="rId2" cstate="print">
            <a:lum bright="70000" contrast="-70000"/>
          </a:blip>
          <a:srcRect r="26361"/>
          <a:stretch>
            <a:fillRect/>
          </a:stretch>
        </p:blipFill>
        <p:spPr bwMode="auto">
          <a:xfrm>
            <a:off x="0" y="0"/>
            <a:ext cx="9144000" cy="6858000"/>
          </a:xfrm>
          <a:prstGeom prst="rect">
            <a:avLst/>
          </a:prstGeom>
          <a:noFill/>
          <a:ln>
            <a:noFill/>
          </a:ln>
        </p:spPr>
      </p:pic>
      <p:pic>
        <p:nvPicPr>
          <p:cNvPr id="6" name="Slika 5" descr="IMG_1070.JPG"/>
          <p:cNvPicPr>
            <a:picLocks noChangeAspect="1"/>
          </p:cNvPicPr>
          <p:nvPr/>
        </p:nvPicPr>
        <p:blipFill>
          <a:blip r:embed="rId3" cstate="print"/>
          <a:srcRect l="14154" t="3423"/>
          <a:stretch>
            <a:fillRect/>
          </a:stretch>
        </p:blipFill>
        <p:spPr>
          <a:xfrm>
            <a:off x="0" y="0"/>
            <a:ext cx="9144000" cy="6858000"/>
          </a:xfrm>
          <a:prstGeom prst="rect">
            <a:avLst/>
          </a:prstGeom>
          <a:effectLst>
            <a:softEdge rad="63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560x1440 Wallpaper black, barbed wire, red"/>
          <p:cNvPicPr>
            <a:picLocks noChangeAspect="1" noChangeArrowheads="1"/>
          </p:cNvPicPr>
          <p:nvPr/>
        </p:nvPicPr>
        <p:blipFill>
          <a:blip r:embed="rId2" cstate="print">
            <a:lum bright="70000" contrast="-70000"/>
          </a:blip>
          <a:srcRect r="26361"/>
          <a:stretch>
            <a:fillRect/>
          </a:stretch>
        </p:blipFill>
        <p:spPr bwMode="auto">
          <a:xfrm>
            <a:off x="0" y="0"/>
            <a:ext cx="9144000" cy="6858000"/>
          </a:xfrm>
          <a:prstGeom prst="rect">
            <a:avLst/>
          </a:prstGeom>
          <a:noFill/>
          <a:ln>
            <a:noFill/>
          </a:ln>
        </p:spPr>
      </p:pic>
      <p:sp>
        <p:nvSpPr>
          <p:cNvPr id="5" name="Naslov 4"/>
          <p:cNvSpPr>
            <a:spLocks noGrp="1"/>
          </p:cNvSpPr>
          <p:nvPr>
            <p:ph type="title"/>
          </p:nvPr>
        </p:nvSpPr>
        <p:spPr/>
        <p:txBody>
          <a:bodyPr>
            <a:normAutofit/>
          </a:bodyPr>
          <a:lstStyle/>
          <a:p>
            <a:r>
              <a:rPr lang="sl-SI" sz="4000" dirty="0" smtClean="0">
                <a:effectLst>
                  <a:outerShdw blurRad="38100" dist="38100" dir="2700000" algn="tl">
                    <a:srgbClr val="000000">
                      <a:alpha val="43137"/>
                    </a:srgbClr>
                  </a:outerShdw>
                </a:effectLst>
              </a:rPr>
              <a:t>SOURCES</a:t>
            </a:r>
            <a:endParaRPr lang="sl-SI" sz="4000" dirty="0">
              <a:effectLst>
                <a:outerShdw blurRad="38100" dist="38100" dir="2700000" algn="tl">
                  <a:srgbClr val="000000">
                    <a:alpha val="43137"/>
                  </a:srgbClr>
                </a:outerShdw>
              </a:effectLst>
            </a:endParaRPr>
          </a:p>
        </p:txBody>
      </p:sp>
      <p:sp>
        <p:nvSpPr>
          <p:cNvPr id="7" name="Ograda vsebine 6"/>
          <p:cNvSpPr>
            <a:spLocks noGrp="1"/>
          </p:cNvSpPr>
          <p:nvPr>
            <p:ph idx="1"/>
          </p:nvPr>
        </p:nvSpPr>
        <p:spPr/>
        <p:txBody>
          <a:bodyPr>
            <a:normAutofit/>
          </a:bodyPr>
          <a:lstStyle/>
          <a:p>
            <a:pPr>
              <a:buNone/>
            </a:pPr>
            <a:r>
              <a:rPr lang="sl-SI" sz="2000" dirty="0" smtClean="0"/>
              <a:t>     </a:t>
            </a:r>
            <a:r>
              <a:rPr lang="en-GB" sz="2000" dirty="0" smtClean="0"/>
              <a:t>All</a:t>
            </a:r>
            <a:r>
              <a:rPr lang="sl-SI" sz="2000" dirty="0" smtClean="0"/>
              <a:t> </a:t>
            </a:r>
            <a:r>
              <a:rPr lang="sl-SI" sz="2000" dirty="0" err="1" smtClean="0"/>
              <a:t>the</a:t>
            </a:r>
            <a:r>
              <a:rPr lang="en-GB" sz="2000" dirty="0" smtClean="0"/>
              <a:t> data were collected by  interviews contains</a:t>
            </a:r>
            <a:r>
              <a:rPr lang="sl-SI" sz="2000" dirty="0" smtClean="0"/>
              <a:t>ing </a:t>
            </a:r>
            <a:r>
              <a:rPr lang="en-GB" sz="2000" dirty="0" smtClean="0"/>
              <a:t>personal stories and memories on tragedy during World war 2. We also found some information on </a:t>
            </a:r>
            <a:r>
              <a:rPr lang="en-GB" sz="2000" dirty="0" smtClean="0">
                <a:effectLst>
                  <a:outerShdw blurRad="38100" dist="38100" dir="2700000" algn="tl">
                    <a:srgbClr val="000000">
                      <a:alpha val="43137"/>
                    </a:srgbClr>
                  </a:outerShdw>
                </a:effectLst>
              </a:rPr>
              <a:t>internet sites</a:t>
            </a:r>
            <a:r>
              <a:rPr lang="en-GB" sz="2000" dirty="0" smtClean="0"/>
              <a:t>: </a:t>
            </a:r>
          </a:p>
          <a:p>
            <a:pPr lvl="2"/>
            <a:r>
              <a:rPr lang="en-GB" sz="1200" dirty="0" smtClean="0">
                <a:hlinkClick r:id="rId3"/>
              </a:rPr>
              <a:t>http://ww2db.com/</a:t>
            </a:r>
            <a:endParaRPr lang="en-GB" sz="1200" dirty="0" smtClean="0"/>
          </a:p>
          <a:p>
            <a:pPr lvl="2"/>
            <a:r>
              <a:rPr lang="en-GB" sz="1200" u="sng" dirty="0" smtClean="0">
                <a:hlinkClick r:id="rId4"/>
              </a:rPr>
              <a:t>http://en.wikipedia.org</a:t>
            </a:r>
            <a:endParaRPr lang="en-GB" sz="1200" u="sng" dirty="0" smtClean="0"/>
          </a:p>
          <a:p>
            <a:pPr lvl="2"/>
            <a:r>
              <a:rPr lang="en-GB" sz="1200" u="sng" dirty="0" smtClean="0">
                <a:hlinkClick r:id="rId5"/>
              </a:rPr>
              <a:t>http://www.tweedewereldoorlog.nl</a:t>
            </a:r>
            <a:endParaRPr lang="en-GB" sz="1200" u="sng" dirty="0" smtClean="0"/>
          </a:p>
          <a:p>
            <a:pPr lvl="2"/>
            <a:r>
              <a:rPr lang="en-GB" sz="1200" u="sng" dirty="0" smtClean="0">
                <a:hlinkClick r:id="rId6"/>
              </a:rPr>
              <a:t>http://www.historylearningsite.co.uk</a:t>
            </a:r>
            <a:endParaRPr lang="en-GB" sz="1200" u="sng" dirty="0" smtClean="0"/>
          </a:p>
          <a:p>
            <a:pPr lvl="2"/>
            <a:r>
              <a:rPr lang="en-GB" sz="1200" u="sng" dirty="0" smtClean="0">
                <a:hlinkClick r:id="rId7"/>
              </a:rPr>
              <a:t>http://www.miepgies.nl</a:t>
            </a:r>
            <a:endParaRPr lang="en-GB" sz="1200" u="sng" dirty="0" smtClean="0"/>
          </a:p>
          <a:p>
            <a:pPr lvl="2"/>
            <a:r>
              <a:rPr lang="en-GB" sz="1200" u="sng" dirty="0" smtClean="0">
                <a:hlinkClick r:id="rId8"/>
              </a:rPr>
              <a:t>http://www.scientificpsychic.com</a:t>
            </a:r>
            <a:endParaRPr lang="en-GB" sz="1200" u="sng" dirty="0" smtClean="0"/>
          </a:p>
          <a:p>
            <a:pPr>
              <a:buNone/>
            </a:pPr>
            <a:r>
              <a:rPr lang="en-GB" sz="2000" dirty="0" smtClean="0"/>
              <a:t>	and with student’s book </a:t>
            </a:r>
            <a:r>
              <a:rPr lang="en-GB" sz="2000" dirty="0" err="1" smtClean="0">
                <a:effectLst>
                  <a:outerShdw blurRad="38100" dist="38100" dir="2700000" algn="tl">
                    <a:srgbClr val="000000">
                      <a:alpha val="43137"/>
                    </a:srgbClr>
                  </a:outerShdw>
                </a:effectLst>
              </a:rPr>
              <a:t>Naše</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stoletje</a:t>
            </a:r>
            <a:r>
              <a:rPr lang="en-GB" sz="2000" b="1" dirty="0" smtClean="0"/>
              <a:t> </a:t>
            </a:r>
            <a:r>
              <a:rPr lang="en-GB" sz="1400" dirty="0" smtClean="0"/>
              <a:t>(Ana </a:t>
            </a:r>
            <a:r>
              <a:rPr lang="en-GB" sz="1400" dirty="0" err="1" smtClean="0"/>
              <a:t>Nuša</a:t>
            </a:r>
            <a:r>
              <a:rPr lang="en-GB" sz="1400" dirty="0" smtClean="0"/>
              <a:t> Kern, </a:t>
            </a:r>
            <a:r>
              <a:rPr lang="en-GB" sz="1400" dirty="0" err="1" smtClean="0"/>
              <a:t>Dušan</a:t>
            </a:r>
            <a:r>
              <a:rPr lang="en-GB" sz="1400" dirty="0" smtClean="0"/>
              <a:t> </a:t>
            </a:r>
            <a:r>
              <a:rPr lang="en-GB" sz="1400" dirty="0" err="1" smtClean="0"/>
              <a:t>Nećak</a:t>
            </a:r>
            <a:r>
              <a:rPr lang="en-GB" sz="1400" dirty="0" smtClean="0"/>
              <a:t>, </a:t>
            </a:r>
            <a:r>
              <a:rPr lang="en-GB" sz="1400" dirty="0" err="1" smtClean="0"/>
              <a:t>Božo</a:t>
            </a:r>
            <a:r>
              <a:rPr lang="en-GB" sz="1400" dirty="0" smtClean="0"/>
              <a:t> </a:t>
            </a:r>
            <a:r>
              <a:rPr lang="en-GB" sz="1400" dirty="0" err="1" smtClean="0"/>
              <a:t>Repe</a:t>
            </a:r>
            <a:r>
              <a:rPr lang="en-GB" sz="1400" dirty="0" smtClean="0"/>
              <a:t>; </a:t>
            </a:r>
            <a:r>
              <a:rPr lang="en-GB" sz="1400" dirty="0" err="1" smtClean="0"/>
              <a:t>založba</a:t>
            </a:r>
            <a:r>
              <a:rPr lang="en-GB" sz="1400" dirty="0" smtClean="0"/>
              <a:t> </a:t>
            </a:r>
            <a:r>
              <a:rPr lang="en-GB" sz="1400" dirty="0" err="1" smtClean="0"/>
              <a:t>Modrijan</a:t>
            </a:r>
            <a:r>
              <a:rPr lang="en-GB" sz="1400" dirty="0" smtClean="0"/>
              <a:t>). </a:t>
            </a:r>
            <a:r>
              <a:rPr lang="en-GB" sz="2000" dirty="0" smtClean="0"/>
              <a:t>Visiting </a:t>
            </a:r>
            <a:r>
              <a:rPr lang="en-GB" sz="2000" dirty="0" smtClean="0">
                <a:effectLst>
                  <a:outerShdw blurRad="38100" dist="38100" dir="2700000" algn="tl">
                    <a:srgbClr val="000000">
                      <a:alpha val="43137"/>
                    </a:srgbClr>
                  </a:outerShdw>
                </a:effectLst>
              </a:rPr>
              <a:t>War museum in </a:t>
            </a:r>
            <a:r>
              <a:rPr lang="en-GB" sz="2000" dirty="0" err="1" smtClean="0">
                <a:effectLst>
                  <a:outerShdw blurRad="38100" dist="38100" dir="2700000" algn="tl">
                    <a:srgbClr val="000000">
                      <a:alpha val="43137"/>
                    </a:srgbClr>
                  </a:outerShdw>
                </a:effectLst>
              </a:rPr>
              <a:t>Overloon</a:t>
            </a:r>
            <a:r>
              <a:rPr lang="en-GB" sz="2000" dirty="0" smtClean="0"/>
              <a:t> and </a:t>
            </a:r>
            <a:r>
              <a:rPr lang="en-GB" sz="2000" dirty="0" err="1" smtClean="0">
                <a:effectLst>
                  <a:outerShdw blurRad="38100" dist="38100" dir="2700000" algn="tl">
                    <a:srgbClr val="000000">
                      <a:alpha val="43137"/>
                    </a:srgbClr>
                  </a:outerShdw>
                </a:effectLst>
              </a:rPr>
              <a:t>Muzej</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novejše</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zgodovine</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Celje</a:t>
            </a:r>
            <a:r>
              <a:rPr lang="en-GB" sz="2000" dirty="0" smtClean="0">
                <a:effectLst>
                  <a:outerShdw blurRad="38100" dist="38100" dir="2700000" algn="tl">
                    <a:srgbClr val="000000">
                      <a:alpha val="43137"/>
                    </a:srgbClr>
                  </a:outerShdw>
                </a:effectLst>
              </a:rPr>
              <a:t> </a:t>
            </a:r>
            <a:r>
              <a:rPr lang="en-GB" sz="2000" dirty="0" smtClean="0"/>
              <a:t>had big impact on our understanding of  life during the war.</a:t>
            </a:r>
          </a:p>
          <a:p>
            <a:pPr>
              <a:buNone/>
            </a:pPr>
            <a:endParaRPr lang="en-GB" sz="1400" dirty="0" smtClean="0"/>
          </a:p>
          <a:p>
            <a:pPr algn="ctr">
              <a:buNone/>
            </a:pPr>
            <a:r>
              <a:rPr lang="en-GB" sz="1400" dirty="0" smtClean="0"/>
              <a:t> </a:t>
            </a:r>
            <a:r>
              <a:rPr lang="en-GB" sz="2000" b="1" dirty="0" smtClean="0"/>
              <a:t>But the main focus of sources were before mentioned </a:t>
            </a:r>
            <a:r>
              <a:rPr lang="en-GB" sz="2400" b="1" dirty="0" smtClean="0">
                <a:solidFill>
                  <a:schemeClr val="tx2">
                    <a:lumMod val="75000"/>
                  </a:schemeClr>
                </a:solidFill>
              </a:rPr>
              <a:t>interviews</a:t>
            </a:r>
            <a:r>
              <a:rPr lang="en-GB" sz="2000" b="1" dirty="0" smtClean="0"/>
              <a:t>.</a:t>
            </a:r>
          </a:p>
          <a:p>
            <a:pPr>
              <a:buNone/>
            </a:pPr>
            <a:endParaRPr lang="en-GB" sz="20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560x1440 Wallpaper black, barbed wire, red"/>
          <p:cNvPicPr>
            <a:picLocks noChangeAspect="1" noChangeArrowheads="1"/>
          </p:cNvPicPr>
          <p:nvPr/>
        </p:nvPicPr>
        <p:blipFill>
          <a:blip r:embed="rId2" cstate="print">
            <a:lum bright="70000" contrast="-70000"/>
          </a:blip>
          <a:srcRect r="26361"/>
          <a:stretch>
            <a:fillRect/>
          </a:stretch>
        </p:blipFill>
        <p:spPr bwMode="auto">
          <a:xfrm>
            <a:off x="0" y="0"/>
            <a:ext cx="9144000" cy="6858000"/>
          </a:xfrm>
          <a:prstGeom prst="rect">
            <a:avLst/>
          </a:prstGeom>
          <a:noFill/>
          <a:ln>
            <a:noFill/>
          </a:ln>
        </p:spPr>
      </p:pic>
      <p:sp>
        <p:nvSpPr>
          <p:cNvPr id="5" name="Naslov 4"/>
          <p:cNvSpPr>
            <a:spLocks noGrp="1"/>
          </p:cNvSpPr>
          <p:nvPr>
            <p:ph type="title"/>
          </p:nvPr>
        </p:nvSpPr>
        <p:spPr>
          <a:xfrm>
            <a:off x="685800" y="4077072"/>
            <a:ext cx="7772400" cy="1974428"/>
          </a:xfrm>
        </p:spPr>
        <p:txBody>
          <a:bodyPr>
            <a:noAutofit/>
          </a:bodyPr>
          <a:lstStyle/>
          <a:p>
            <a:r>
              <a:rPr lang="en-GB" sz="2000" cap="none" dirty="0" smtClean="0">
                <a:solidFill>
                  <a:srgbClr val="FF7C80"/>
                </a:solidFill>
              </a:rPr>
              <a:t>As a young boy I realized that all people of good will want to be free, masters on their own land, and live happily in friendship and love. Those values are the most efficient weapons against the war which is the greatest enemy of ideas of mutual love, friendship, coexistence and respect.</a:t>
            </a:r>
            <a:r>
              <a:rPr lang="sl-SI" sz="2000" cap="none" dirty="0" smtClean="0"/>
              <a:t/>
            </a:r>
            <a:br>
              <a:rPr lang="sl-SI" sz="2000" cap="none" dirty="0" smtClean="0"/>
            </a:br>
            <a:endParaRPr lang="sl-SI" sz="2000" cap="none" spc="-300" dirty="0">
              <a:effectLst>
                <a:outerShdw blurRad="38100" dist="38100" dir="2700000" algn="tl">
                  <a:srgbClr val="000000">
                    <a:alpha val="43137"/>
                  </a:srgbClr>
                </a:outerShdw>
              </a:effectLst>
            </a:endParaRPr>
          </a:p>
        </p:txBody>
      </p:sp>
      <p:sp>
        <p:nvSpPr>
          <p:cNvPr id="7" name="Ograda vsebine 6"/>
          <p:cNvSpPr>
            <a:spLocks noGrp="1"/>
          </p:cNvSpPr>
          <p:nvPr>
            <p:ph type="body" idx="1"/>
          </p:nvPr>
        </p:nvSpPr>
        <p:spPr>
          <a:xfrm>
            <a:off x="107504" y="3453474"/>
            <a:ext cx="7772400" cy="636091"/>
          </a:xfrm>
        </p:spPr>
        <p:txBody>
          <a:bodyPr>
            <a:normAutofit/>
          </a:bodyPr>
          <a:lstStyle/>
          <a:p>
            <a:r>
              <a:rPr lang="sl-SI" sz="1800" i="1" dirty="0" smtClean="0"/>
              <a:t>Branko Mlačak</a:t>
            </a:r>
            <a:endParaRPr lang="sl-SI" sz="180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560x1440 Wallpaper black, barbed wire, red"/>
          <p:cNvPicPr>
            <a:picLocks noChangeAspect="1" noChangeArrowheads="1"/>
          </p:cNvPicPr>
          <p:nvPr/>
        </p:nvPicPr>
        <p:blipFill>
          <a:blip r:embed="rId2" cstate="print">
            <a:lum bright="70000" contrast="-70000"/>
          </a:blip>
          <a:srcRect r="26361"/>
          <a:stretch>
            <a:fillRect/>
          </a:stretch>
        </p:blipFill>
        <p:spPr bwMode="auto">
          <a:xfrm>
            <a:off x="0" y="0"/>
            <a:ext cx="9144000" cy="6858000"/>
          </a:xfrm>
          <a:prstGeom prst="rect">
            <a:avLst/>
          </a:prstGeom>
          <a:noFill/>
          <a:ln>
            <a:noFill/>
          </a:ln>
        </p:spPr>
      </p:pic>
      <p:sp>
        <p:nvSpPr>
          <p:cNvPr id="5" name="Naslov 4"/>
          <p:cNvSpPr>
            <a:spLocks noGrp="1"/>
          </p:cNvSpPr>
          <p:nvPr>
            <p:ph type="title"/>
          </p:nvPr>
        </p:nvSpPr>
        <p:spPr>
          <a:xfrm>
            <a:off x="467544" y="0"/>
            <a:ext cx="8229600" cy="1143000"/>
          </a:xfrm>
        </p:spPr>
        <p:txBody>
          <a:bodyPr>
            <a:normAutofit/>
          </a:bodyPr>
          <a:lstStyle/>
          <a:p>
            <a:r>
              <a:rPr lang="sl-SI" sz="4000" dirty="0" smtClean="0">
                <a:effectLst>
                  <a:outerShdw blurRad="38100" dist="38100" dir="2700000" algn="tl">
                    <a:srgbClr val="000000">
                      <a:alpha val="43137"/>
                    </a:srgbClr>
                  </a:outerShdw>
                </a:effectLst>
              </a:rPr>
              <a:t>INVOLVMENT INTO THE WAR</a:t>
            </a:r>
            <a:endParaRPr lang="sl-SI" sz="4000" dirty="0">
              <a:effectLst>
                <a:outerShdw blurRad="38100" dist="38100" dir="2700000" algn="tl">
                  <a:srgbClr val="000000">
                    <a:alpha val="43137"/>
                  </a:srgbClr>
                </a:outerShdw>
              </a:effectLst>
            </a:endParaRPr>
          </a:p>
        </p:txBody>
      </p:sp>
      <p:sp>
        <p:nvSpPr>
          <p:cNvPr id="6" name="Ograda besedila 5"/>
          <p:cNvSpPr>
            <a:spLocks noGrp="1"/>
          </p:cNvSpPr>
          <p:nvPr>
            <p:ph type="body" idx="1"/>
          </p:nvPr>
        </p:nvSpPr>
        <p:spPr>
          <a:xfrm>
            <a:off x="467544" y="1124744"/>
            <a:ext cx="4040188" cy="639762"/>
          </a:xfrm>
        </p:spPr>
        <p:txBody>
          <a:bodyPr/>
          <a:lstStyle/>
          <a:p>
            <a:pPr algn="ctr"/>
            <a:r>
              <a:rPr lang="sl-SI" dirty="0" smtClean="0">
                <a:solidFill>
                  <a:srgbClr val="21C925"/>
                </a:solidFill>
              </a:rPr>
              <a:t>SLOVENIA</a:t>
            </a:r>
            <a:endParaRPr lang="sl-SI" dirty="0">
              <a:solidFill>
                <a:srgbClr val="21C925"/>
              </a:solidFill>
            </a:endParaRPr>
          </a:p>
        </p:txBody>
      </p:sp>
      <p:sp>
        <p:nvSpPr>
          <p:cNvPr id="7" name="Ograda vsebine 6"/>
          <p:cNvSpPr>
            <a:spLocks noGrp="1"/>
          </p:cNvSpPr>
          <p:nvPr>
            <p:ph sz="half" idx="2"/>
          </p:nvPr>
        </p:nvSpPr>
        <p:spPr/>
        <p:txBody>
          <a:bodyPr>
            <a:normAutofit/>
          </a:bodyPr>
          <a:lstStyle/>
          <a:p>
            <a:r>
              <a:rPr lang="en-GB" sz="2000" dirty="0" smtClean="0"/>
              <a:t>Triple pact signed on 6th April 1941</a:t>
            </a:r>
          </a:p>
          <a:p>
            <a:r>
              <a:rPr lang="en-GB" sz="2000" dirty="0" smtClean="0"/>
              <a:t>Germany bombarded Beograd</a:t>
            </a:r>
          </a:p>
          <a:p>
            <a:r>
              <a:rPr lang="en-GB" sz="2000" dirty="0" smtClean="0"/>
              <a:t>Slovenia was occupied  by  German and Hungary, Ljubljana region belonged to Italy</a:t>
            </a:r>
          </a:p>
          <a:p>
            <a:r>
              <a:rPr lang="en-GB" sz="2000" dirty="0" smtClean="0"/>
              <a:t>OF in 1945 defeated German army, Slovenia was liberated</a:t>
            </a:r>
            <a:endParaRPr lang="en-GB" sz="2000" dirty="0"/>
          </a:p>
        </p:txBody>
      </p:sp>
      <p:sp>
        <p:nvSpPr>
          <p:cNvPr id="8" name="Ograda besedila 7"/>
          <p:cNvSpPr>
            <a:spLocks noGrp="1"/>
          </p:cNvSpPr>
          <p:nvPr>
            <p:ph type="body" sz="quarter" idx="3"/>
          </p:nvPr>
        </p:nvSpPr>
        <p:spPr>
          <a:xfrm>
            <a:off x="4644008" y="1124744"/>
            <a:ext cx="4041775" cy="639762"/>
          </a:xfrm>
        </p:spPr>
        <p:txBody>
          <a:bodyPr/>
          <a:lstStyle/>
          <a:p>
            <a:pPr algn="ctr"/>
            <a:r>
              <a:rPr lang="sl-SI" dirty="0" smtClean="0">
                <a:solidFill>
                  <a:schemeClr val="accent6">
                    <a:lumMod val="75000"/>
                  </a:schemeClr>
                </a:solidFill>
              </a:rPr>
              <a:t>THE NETHERLANDS</a:t>
            </a:r>
            <a:endParaRPr lang="sl-SI" dirty="0">
              <a:solidFill>
                <a:schemeClr val="accent6">
                  <a:lumMod val="75000"/>
                </a:schemeClr>
              </a:solidFill>
            </a:endParaRPr>
          </a:p>
        </p:txBody>
      </p:sp>
      <p:sp>
        <p:nvSpPr>
          <p:cNvPr id="9" name="Ograda vsebine 8"/>
          <p:cNvSpPr>
            <a:spLocks noGrp="1"/>
          </p:cNvSpPr>
          <p:nvPr>
            <p:ph sz="quarter" idx="4"/>
          </p:nvPr>
        </p:nvSpPr>
        <p:spPr/>
        <p:txBody>
          <a:bodyPr>
            <a:normAutofit/>
          </a:bodyPr>
          <a:lstStyle/>
          <a:p>
            <a:r>
              <a:rPr lang="en-GB" sz="2000" dirty="0" smtClean="0"/>
              <a:t>Invaded on 10 May 1940</a:t>
            </a:r>
          </a:p>
          <a:p>
            <a:r>
              <a:rPr lang="en-GB" sz="2000" dirty="0" smtClean="0"/>
              <a:t>The fight lasted five days</a:t>
            </a:r>
          </a:p>
          <a:p>
            <a:r>
              <a:rPr lang="en-GB" sz="2000" dirty="0" smtClean="0"/>
              <a:t>Rotterdam was bombed on the fifth day and after that the Dutch surrendered.</a:t>
            </a:r>
          </a:p>
          <a:p>
            <a:r>
              <a:rPr lang="en-GB" sz="2000" dirty="0" smtClean="0"/>
              <a:t>1945 hunger winter</a:t>
            </a:r>
          </a:p>
          <a:p>
            <a:r>
              <a:rPr lang="en-GB" sz="2000" dirty="0" smtClean="0"/>
              <a:t>Liberated in September 1944, North half a year later</a:t>
            </a:r>
            <a:endParaRPr lang="en-GB"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560x1440 Wallpaper black, barbed wire, red"/>
          <p:cNvPicPr>
            <a:picLocks noChangeAspect="1" noChangeArrowheads="1"/>
          </p:cNvPicPr>
          <p:nvPr/>
        </p:nvPicPr>
        <p:blipFill>
          <a:blip r:embed="rId2" cstate="print">
            <a:lum bright="70000" contrast="-70000"/>
          </a:blip>
          <a:srcRect r="26361"/>
          <a:stretch>
            <a:fillRect/>
          </a:stretch>
        </p:blipFill>
        <p:spPr bwMode="auto">
          <a:xfrm>
            <a:off x="0" y="0"/>
            <a:ext cx="9144000" cy="6858000"/>
          </a:xfrm>
          <a:prstGeom prst="rect">
            <a:avLst/>
          </a:prstGeom>
          <a:noFill/>
          <a:ln>
            <a:noFill/>
          </a:ln>
        </p:spPr>
      </p:pic>
      <p:sp>
        <p:nvSpPr>
          <p:cNvPr id="5" name="Naslov 4"/>
          <p:cNvSpPr>
            <a:spLocks noGrp="1"/>
          </p:cNvSpPr>
          <p:nvPr>
            <p:ph type="title"/>
          </p:nvPr>
        </p:nvSpPr>
        <p:spPr/>
        <p:txBody>
          <a:bodyPr>
            <a:normAutofit/>
          </a:bodyPr>
          <a:lstStyle/>
          <a:p>
            <a:r>
              <a:rPr lang="sl-SI" sz="4000" dirty="0" smtClean="0">
                <a:effectLst>
                  <a:outerShdw blurRad="38100" dist="38100" dir="2700000" algn="tl">
                    <a:srgbClr val="000000">
                      <a:alpha val="43137"/>
                    </a:srgbClr>
                  </a:outerShdw>
                </a:effectLst>
              </a:rPr>
              <a:t>DURING AND AFTER THE WAR</a:t>
            </a:r>
            <a:endParaRPr lang="sl-SI" sz="4000" dirty="0">
              <a:effectLst>
                <a:outerShdw blurRad="38100" dist="38100" dir="2700000" algn="tl">
                  <a:srgbClr val="000000">
                    <a:alpha val="43137"/>
                  </a:srgbClr>
                </a:outerShdw>
              </a:effectLst>
            </a:endParaRPr>
          </a:p>
        </p:txBody>
      </p:sp>
      <p:sp>
        <p:nvSpPr>
          <p:cNvPr id="6" name="Ograda besedila 5"/>
          <p:cNvSpPr>
            <a:spLocks noGrp="1"/>
          </p:cNvSpPr>
          <p:nvPr>
            <p:ph idx="1"/>
          </p:nvPr>
        </p:nvSpPr>
        <p:spPr/>
        <p:txBody>
          <a:bodyPr>
            <a:normAutofit/>
          </a:bodyPr>
          <a:lstStyle/>
          <a:p>
            <a:r>
              <a:rPr lang="en-GB" sz="2000" dirty="0" smtClean="0"/>
              <a:t>Personal experiences, stories and memories. </a:t>
            </a:r>
          </a:p>
          <a:p>
            <a:r>
              <a:rPr lang="en-GB" sz="2000" dirty="0" smtClean="0"/>
              <a:t>Lack of food, supplies and no warm shelter</a:t>
            </a:r>
          </a:p>
          <a:p>
            <a:r>
              <a:rPr lang="en-GB" sz="2000" dirty="0" smtClean="0"/>
              <a:t>Fear of bombardments, army attacks and emotional trauma</a:t>
            </a:r>
            <a:endParaRPr lang="en-GB" sz="2000" dirty="0"/>
          </a:p>
        </p:txBody>
      </p:sp>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l="19254" t="6511" r="23720" b="2593"/>
          <a:stretch/>
        </p:blipFill>
        <p:spPr>
          <a:xfrm>
            <a:off x="1619672" y="2725988"/>
            <a:ext cx="5301171" cy="4103966"/>
          </a:xfrm>
          <a:prstGeom prst="rect">
            <a:avLst/>
          </a:prstGeom>
          <a:effectLst>
            <a:softEdge rad="1270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560x1440 Wallpaper black, barbed wire, red"/>
          <p:cNvPicPr>
            <a:picLocks noChangeAspect="1" noChangeArrowheads="1"/>
          </p:cNvPicPr>
          <p:nvPr/>
        </p:nvPicPr>
        <p:blipFill>
          <a:blip r:embed="rId2" cstate="print">
            <a:lum bright="70000" contrast="-70000"/>
          </a:blip>
          <a:srcRect r="26361"/>
          <a:stretch>
            <a:fillRect/>
          </a:stretch>
        </p:blipFill>
        <p:spPr bwMode="auto">
          <a:xfrm>
            <a:off x="0" y="0"/>
            <a:ext cx="9144000" cy="6858000"/>
          </a:xfrm>
          <a:prstGeom prst="rect">
            <a:avLst/>
          </a:prstGeom>
          <a:noFill/>
          <a:ln>
            <a:noFill/>
          </a:ln>
        </p:spPr>
      </p:pic>
      <p:pic>
        <p:nvPicPr>
          <p:cNvPr id="3" name="Slika 2" descr="IMG_1080.JPG"/>
          <p:cNvPicPr>
            <a:picLocks noChangeAspect="1"/>
          </p:cNvPicPr>
          <p:nvPr/>
        </p:nvPicPr>
        <p:blipFill>
          <a:blip r:embed="rId3" cstate="print"/>
          <a:srcRect l="16926" t="15744" r="22787" b="9684"/>
          <a:stretch>
            <a:fillRect/>
          </a:stretch>
        </p:blipFill>
        <p:spPr>
          <a:xfrm>
            <a:off x="395536" y="0"/>
            <a:ext cx="8316416" cy="6858000"/>
          </a:xfrm>
          <a:prstGeom prst="rect">
            <a:avLst/>
          </a:prstGeom>
          <a:effectLst>
            <a:softEdge rad="63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560x1440 Wallpaper black, barbed wire, red"/>
          <p:cNvPicPr>
            <a:picLocks noChangeAspect="1" noChangeArrowheads="1"/>
          </p:cNvPicPr>
          <p:nvPr/>
        </p:nvPicPr>
        <p:blipFill>
          <a:blip r:embed="rId2" cstate="print">
            <a:lum bright="70000" contrast="-70000"/>
          </a:blip>
          <a:srcRect r="26361"/>
          <a:stretch>
            <a:fillRect/>
          </a:stretch>
        </p:blipFill>
        <p:spPr bwMode="auto">
          <a:xfrm>
            <a:off x="0" y="0"/>
            <a:ext cx="9144000" cy="6858000"/>
          </a:xfrm>
          <a:prstGeom prst="rect">
            <a:avLst/>
          </a:prstGeom>
          <a:noFill/>
          <a:ln>
            <a:noFill/>
          </a:ln>
        </p:spPr>
      </p:pic>
      <p:sp>
        <p:nvSpPr>
          <p:cNvPr id="5" name="Naslov 4"/>
          <p:cNvSpPr>
            <a:spLocks noGrp="1"/>
          </p:cNvSpPr>
          <p:nvPr>
            <p:ph type="title"/>
          </p:nvPr>
        </p:nvSpPr>
        <p:spPr>
          <a:xfrm>
            <a:off x="467544" y="0"/>
            <a:ext cx="8229600" cy="1143000"/>
          </a:xfrm>
        </p:spPr>
        <p:txBody>
          <a:bodyPr>
            <a:normAutofit/>
          </a:bodyPr>
          <a:lstStyle/>
          <a:p>
            <a:r>
              <a:rPr lang="sl-SI" sz="4000" dirty="0" smtClean="0">
                <a:effectLst>
                  <a:outerShdw blurRad="38100" dist="38100" dir="2700000" algn="tl">
                    <a:srgbClr val="000000">
                      <a:alpha val="43137"/>
                    </a:srgbClr>
                  </a:outerShdw>
                </a:effectLst>
              </a:rPr>
              <a:t>INTERVIEWS</a:t>
            </a:r>
            <a:endParaRPr lang="sl-SI" sz="4000" dirty="0">
              <a:effectLst>
                <a:outerShdw blurRad="38100" dist="38100" dir="2700000" algn="tl">
                  <a:srgbClr val="000000">
                    <a:alpha val="43137"/>
                  </a:srgbClr>
                </a:outerShdw>
              </a:effectLst>
            </a:endParaRPr>
          </a:p>
        </p:txBody>
      </p:sp>
      <p:sp>
        <p:nvSpPr>
          <p:cNvPr id="6" name="Ograda besedila 5"/>
          <p:cNvSpPr>
            <a:spLocks noGrp="1"/>
          </p:cNvSpPr>
          <p:nvPr>
            <p:ph type="body" idx="1"/>
          </p:nvPr>
        </p:nvSpPr>
        <p:spPr>
          <a:xfrm>
            <a:off x="467544" y="908720"/>
            <a:ext cx="4040188" cy="639762"/>
          </a:xfrm>
        </p:spPr>
        <p:txBody>
          <a:bodyPr/>
          <a:lstStyle/>
          <a:p>
            <a:pPr algn="ctr"/>
            <a:r>
              <a:rPr lang="sl-SI" dirty="0" smtClean="0">
                <a:solidFill>
                  <a:srgbClr val="21C925"/>
                </a:solidFill>
              </a:rPr>
              <a:t>SLOVENIA</a:t>
            </a:r>
            <a:endParaRPr lang="sl-SI" dirty="0">
              <a:solidFill>
                <a:srgbClr val="21C925"/>
              </a:solidFill>
            </a:endParaRPr>
          </a:p>
        </p:txBody>
      </p:sp>
      <p:sp>
        <p:nvSpPr>
          <p:cNvPr id="7" name="Ograda vsebine 6"/>
          <p:cNvSpPr>
            <a:spLocks noGrp="1"/>
          </p:cNvSpPr>
          <p:nvPr>
            <p:ph sz="half" idx="2"/>
          </p:nvPr>
        </p:nvSpPr>
        <p:spPr>
          <a:xfrm>
            <a:off x="467544" y="1700808"/>
            <a:ext cx="4040188" cy="3951288"/>
          </a:xfrm>
        </p:spPr>
        <p:txBody>
          <a:bodyPr>
            <a:normAutofit/>
          </a:bodyPr>
          <a:lstStyle/>
          <a:p>
            <a:r>
              <a:rPr lang="en-GB" sz="2000" dirty="0" smtClean="0"/>
              <a:t>Nikola </a:t>
            </a:r>
            <a:r>
              <a:rPr lang="en-GB" sz="2000" dirty="0" err="1" smtClean="0"/>
              <a:t>Ladika</a:t>
            </a:r>
            <a:r>
              <a:rPr lang="en-GB" sz="2000" dirty="0" smtClean="0"/>
              <a:t> with some help of </a:t>
            </a:r>
            <a:r>
              <a:rPr lang="sl-SI" sz="2000" dirty="0" err="1" smtClean="0"/>
              <a:t>his</a:t>
            </a:r>
            <a:r>
              <a:rPr lang="en-GB" sz="2000" dirty="0" smtClean="0"/>
              <a:t> elder sister </a:t>
            </a:r>
            <a:r>
              <a:rPr lang="en-GB" sz="2000" dirty="0" err="1" smtClean="0"/>
              <a:t>Lojza</a:t>
            </a:r>
            <a:endParaRPr lang="en-GB" sz="2000" dirty="0" smtClean="0"/>
          </a:p>
          <a:p>
            <a:r>
              <a:rPr lang="en-GB" sz="2000" dirty="0" err="1" smtClean="0"/>
              <a:t>Branko</a:t>
            </a:r>
            <a:r>
              <a:rPr lang="en-GB" sz="2000" dirty="0" smtClean="0"/>
              <a:t> </a:t>
            </a:r>
            <a:r>
              <a:rPr lang="en-GB" sz="2000" dirty="0" err="1" smtClean="0"/>
              <a:t>Mlačak</a:t>
            </a:r>
            <a:r>
              <a:rPr lang="en-GB" sz="2000" dirty="0" smtClean="0"/>
              <a:t> </a:t>
            </a:r>
            <a:endParaRPr lang="en-GB" sz="2000" dirty="0"/>
          </a:p>
        </p:txBody>
      </p:sp>
      <p:sp>
        <p:nvSpPr>
          <p:cNvPr id="8" name="Ograda besedila 7"/>
          <p:cNvSpPr>
            <a:spLocks noGrp="1"/>
          </p:cNvSpPr>
          <p:nvPr>
            <p:ph type="body" sz="quarter" idx="3"/>
          </p:nvPr>
        </p:nvSpPr>
        <p:spPr>
          <a:xfrm>
            <a:off x="4644008" y="908720"/>
            <a:ext cx="4041775" cy="639762"/>
          </a:xfrm>
        </p:spPr>
        <p:txBody>
          <a:bodyPr/>
          <a:lstStyle/>
          <a:p>
            <a:pPr algn="ctr"/>
            <a:r>
              <a:rPr lang="sl-SI" dirty="0" smtClean="0">
                <a:solidFill>
                  <a:schemeClr val="accent6">
                    <a:lumMod val="75000"/>
                  </a:schemeClr>
                </a:solidFill>
              </a:rPr>
              <a:t>THE NETHERLANDS</a:t>
            </a:r>
            <a:endParaRPr lang="sl-SI" dirty="0">
              <a:solidFill>
                <a:schemeClr val="accent6">
                  <a:lumMod val="75000"/>
                </a:schemeClr>
              </a:solidFill>
            </a:endParaRPr>
          </a:p>
        </p:txBody>
      </p:sp>
      <p:sp>
        <p:nvSpPr>
          <p:cNvPr id="9" name="Ograda vsebine 8"/>
          <p:cNvSpPr>
            <a:spLocks noGrp="1"/>
          </p:cNvSpPr>
          <p:nvPr>
            <p:ph sz="quarter" idx="4"/>
          </p:nvPr>
        </p:nvSpPr>
        <p:spPr>
          <a:xfrm>
            <a:off x="4644008" y="1700808"/>
            <a:ext cx="4041775" cy="3951288"/>
          </a:xfrm>
        </p:spPr>
        <p:txBody>
          <a:bodyPr>
            <a:normAutofit/>
          </a:bodyPr>
          <a:lstStyle/>
          <a:p>
            <a:r>
              <a:rPr lang="sl-SI" sz="2000" dirty="0" smtClean="0"/>
              <a:t>Johanna </a:t>
            </a:r>
            <a:r>
              <a:rPr lang="sl-SI" sz="2000" dirty="0" err="1" smtClean="0"/>
              <a:t>Cornelia</a:t>
            </a:r>
            <a:r>
              <a:rPr lang="sl-SI" sz="2000" dirty="0" smtClean="0"/>
              <a:t> Maria </a:t>
            </a:r>
            <a:r>
              <a:rPr lang="sl-SI" sz="2000" dirty="0" err="1" smtClean="0"/>
              <a:t>Bakker</a:t>
            </a:r>
            <a:endParaRPr lang="sl-SI" sz="2000" dirty="0"/>
          </a:p>
        </p:txBody>
      </p:sp>
      <p:sp>
        <p:nvSpPr>
          <p:cNvPr id="10" name="PoljeZBesedilom 9"/>
          <p:cNvSpPr txBox="1"/>
          <p:nvPr/>
        </p:nvSpPr>
        <p:spPr>
          <a:xfrm>
            <a:off x="395536" y="4602326"/>
            <a:ext cx="8208912" cy="369332"/>
          </a:xfrm>
          <a:prstGeom prst="rect">
            <a:avLst/>
          </a:prstGeom>
          <a:noFill/>
        </p:spPr>
        <p:txBody>
          <a:bodyPr wrap="square" rtlCol="0" anchor="ctr">
            <a:spAutoFit/>
          </a:bodyPr>
          <a:lstStyle/>
          <a:p>
            <a:pPr>
              <a:buFont typeface="Arial" pitchFamily="34" charset="0"/>
              <a:buChar char="•"/>
            </a:pPr>
            <a:r>
              <a:rPr lang="sl-SI" dirty="0" smtClean="0">
                <a:effectLst>
                  <a:outerShdw blurRad="38100" dist="38100" dir="2700000" algn="tl">
                    <a:srgbClr val="000000">
                      <a:alpha val="43137"/>
                    </a:srgbClr>
                  </a:outerShdw>
                </a:effectLst>
              </a:rPr>
              <a:t>.</a:t>
            </a:r>
            <a:endParaRPr lang="sl-SI" dirty="0">
              <a:effectLst>
                <a:outerShdw blurRad="38100" dist="38100" dir="2700000" algn="tl">
                  <a:srgbClr val="000000">
                    <a:alpha val="43137"/>
                  </a:srgbClr>
                </a:outerShdw>
              </a:effectLst>
            </a:endParaRPr>
          </a:p>
        </p:txBody>
      </p:sp>
      <p:sp>
        <p:nvSpPr>
          <p:cNvPr id="11" name="Škarnice 10"/>
          <p:cNvSpPr/>
          <p:nvPr/>
        </p:nvSpPr>
        <p:spPr>
          <a:xfrm rot="5400000">
            <a:off x="4319972" y="3825044"/>
            <a:ext cx="504056" cy="720080"/>
          </a:xfrm>
          <a:prstGeom prst="chevron">
            <a:avLst>
              <a:gd name="adj" fmla="val 55415"/>
            </a:avLst>
          </a:prstGeom>
          <a:noFill/>
          <a:ln>
            <a:solidFill>
              <a:srgbClr val="00B0F0"/>
            </a:solidFill>
          </a:ln>
          <a:effectLst>
            <a:glow rad="63500">
              <a:schemeClr val="accent5">
                <a:satMod val="175000"/>
                <a:alpha val="40000"/>
              </a:schemeClr>
            </a:glow>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sl-SI">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560x1440 Wallpaper black, barbed wire, red"/>
          <p:cNvPicPr>
            <a:picLocks noChangeAspect="1" noChangeArrowheads="1"/>
          </p:cNvPicPr>
          <p:nvPr/>
        </p:nvPicPr>
        <p:blipFill>
          <a:blip r:embed="rId2" cstate="print">
            <a:lum bright="70000" contrast="-70000"/>
          </a:blip>
          <a:srcRect r="26361"/>
          <a:stretch>
            <a:fillRect/>
          </a:stretch>
        </p:blipFill>
        <p:spPr bwMode="auto">
          <a:xfrm>
            <a:off x="0" y="0"/>
            <a:ext cx="9144000" cy="6858000"/>
          </a:xfrm>
          <a:prstGeom prst="rect">
            <a:avLst/>
          </a:prstGeom>
          <a:noFill/>
          <a:ln>
            <a:noFill/>
          </a:ln>
        </p:spPr>
      </p:pic>
      <p:sp>
        <p:nvSpPr>
          <p:cNvPr id="10" name="PoljeZBesedilom 9"/>
          <p:cNvSpPr txBox="1"/>
          <p:nvPr/>
        </p:nvSpPr>
        <p:spPr>
          <a:xfrm>
            <a:off x="395536" y="4602326"/>
            <a:ext cx="8208912" cy="369332"/>
          </a:xfrm>
          <a:prstGeom prst="rect">
            <a:avLst/>
          </a:prstGeom>
          <a:noFill/>
        </p:spPr>
        <p:txBody>
          <a:bodyPr wrap="square" rtlCol="0" anchor="ctr">
            <a:spAutoFit/>
          </a:bodyPr>
          <a:lstStyle/>
          <a:p>
            <a:pPr>
              <a:buFont typeface="Arial" pitchFamily="34" charset="0"/>
              <a:buChar char="•"/>
            </a:pPr>
            <a:r>
              <a:rPr lang="sl-SI" dirty="0" smtClean="0">
                <a:effectLst>
                  <a:outerShdw blurRad="38100" dist="38100" dir="2700000" algn="tl">
                    <a:srgbClr val="000000">
                      <a:alpha val="43137"/>
                    </a:srgbClr>
                  </a:outerShdw>
                </a:effectLst>
              </a:rPr>
              <a:t>.</a:t>
            </a:r>
            <a:endParaRPr lang="sl-SI" dirty="0">
              <a:effectLst>
                <a:outerShdw blurRad="38100" dist="38100" dir="2700000" algn="tl">
                  <a:srgbClr val="000000">
                    <a:alpha val="43137"/>
                  </a:srgbClr>
                </a:outerShdw>
              </a:effectLst>
            </a:endParaRPr>
          </a:p>
        </p:txBody>
      </p:sp>
      <p:sp>
        <p:nvSpPr>
          <p:cNvPr id="2" name="Pravokotnik 1"/>
          <p:cNvSpPr/>
          <p:nvPr/>
        </p:nvSpPr>
        <p:spPr>
          <a:xfrm>
            <a:off x="963544" y="1166842"/>
            <a:ext cx="7632848" cy="4524315"/>
          </a:xfrm>
          <a:prstGeom prst="rect">
            <a:avLst/>
          </a:prstGeom>
        </p:spPr>
        <p:txBody>
          <a:bodyPr wrap="square">
            <a:spAutoFit/>
          </a:bodyPr>
          <a:lstStyle/>
          <a:p>
            <a:pPr>
              <a:buFont typeface="Arial" pitchFamily="34" charset="0"/>
              <a:buChar char="•"/>
            </a:pPr>
            <a:r>
              <a:rPr lang="sl-SI" dirty="0" err="1"/>
              <a:t>Asked</a:t>
            </a:r>
            <a:r>
              <a:rPr lang="sl-SI" dirty="0"/>
              <a:t> </a:t>
            </a:r>
            <a:r>
              <a:rPr lang="sl-SI" dirty="0" err="1"/>
              <a:t>questions</a:t>
            </a:r>
            <a:r>
              <a:rPr lang="sl-SI" dirty="0"/>
              <a:t>:</a:t>
            </a:r>
          </a:p>
          <a:p>
            <a:pPr marL="457200" indent="-457200">
              <a:buAutoNum type="arabicPeriod"/>
            </a:pPr>
            <a:r>
              <a:rPr lang="en-GB" dirty="0">
                <a:effectLst>
                  <a:outerShdw blurRad="38100" dist="38100" dir="2700000" algn="tl">
                    <a:srgbClr val="000000">
                      <a:alpha val="43137"/>
                    </a:srgbClr>
                  </a:outerShdw>
                </a:effectLst>
              </a:rPr>
              <a:t>Introduce yourself </a:t>
            </a:r>
            <a:r>
              <a:rPr lang="en-GB" dirty="0"/>
              <a:t>(write something about your region in which you </a:t>
            </a:r>
          </a:p>
          <a:p>
            <a:r>
              <a:rPr lang="en-GB" dirty="0"/>
              <a:t>       have lived during the war  and year of birth)</a:t>
            </a:r>
          </a:p>
          <a:p>
            <a:r>
              <a:rPr lang="en-GB" dirty="0">
                <a:solidFill>
                  <a:srgbClr val="002060"/>
                </a:solidFill>
              </a:rPr>
              <a:t>2</a:t>
            </a:r>
            <a:r>
              <a:rPr lang="en-GB" dirty="0"/>
              <a:t>.    </a:t>
            </a:r>
            <a:r>
              <a:rPr lang="en-GB" dirty="0">
                <a:effectLst>
                  <a:outerShdw blurRad="38100" dist="38100" dir="2700000" algn="tl">
                    <a:srgbClr val="000000">
                      <a:alpha val="43137"/>
                    </a:srgbClr>
                  </a:outerShdw>
                </a:effectLst>
              </a:rPr>
              <a:t>How old were you when the war started?</a:t>
            </a:r>
          </a:p>
          <a:p>
            <a:r>
              <a:rPr lang="en-GB" dirty="0">
                <a:solidFill>
                  <a:srgbClr val="002060"/>
                </a:solidFill>
              </a:rPr>
              <a:t>3</a:t>
            </a:r>
            <a:r>
              <a:rPr lang="en-GB" dirty="0"/>
              <a:t>.    </a:t>
            </a:r>
            <a:r>
              <a:rPr lang="en-GB" dirty="0">
                <a:effectLst>
                  <a:outerShdw blurRad="38100" dist="38100" dir="2700000" algn="tl">
                    <a:srgbClr val="000000">
                      <a:alpha val="43137"/>
                    </a:srgbClr>
                  </a:outerShdw>
                </a:effectLst>
              </a:rPr>
              <a:t>Did you know what was happening?</a:t>
            </a:r>
          </a:p>
          <a:p>
            <a:pPr marL="457200" indent="-457200">
              <a:buAutoNum type="arabicPeriod" startAt="4"/>
            </a:pPr>
            <a:r>
              <a:rPr lang="en-GB" dirty="0">
                <a:effectLst>
                  <a:outerShdw blurRad="38100" dist="38100" dir="2700000" algn="tl">
                    <a:srgbClr val="000000">
                      <a:alpha val="43137"/>
                    </a:srgbClr>
                  </a:outerShdw>
                </a:effectLst>
              </a:rPr>
              <a:t>What kind of food did you have in that time, and did anything change </a:t>
            </a:r>
          </a:p>
          <a:p>
            <a:r>
              <a:rPr lang="en-GB" dirty="0">
                <a:effectLst>
                  <a:outerShdw blurRad="38100" dist="38100" dir="2700000" algn="tl">
                    <a:srgbClr val="000000">
                      <a:alpha val="43137"/>
                    </a:srgbClr>
                  </a:outerShdw>
                </a:effectLst>
              </a:rPr>
              <a:t>       during the war?</a:t>
            </a:r>
          </a:p>
          <a:p>
            <a:pPr marL="457200" indent="-457200">
              <a:buAutoNum type="arabicPeriod" startAt="5"/>
            </a:pPr>
            <a:r>
              <a:rPr lang="en-GB" dirty="0">
                <a:effectLst>
                  <a:outerShdw blurRad="38100" dist="38100" dir="2700000" algn="tl">
                    <a:srgbClr val="000000">
                      <a:alpha val="43137"/>
                    </a:srgbClr>
                  </a:outerShdw>
                </a:effectLst>
              </a:rPr>
              <a:t>How was the economy during the war? Did your family have enough </a:t>
            </a:r>
          </a:p>
          <a:p>
            <a:r>
              <a:rPr lang="en-GB" dirty="0">
                <a:effectLst>
                  <a:outerShdw blurRad="38100" dist="38100" dir="2700000" algn="tl">
                    <a:srgbClr val="000000">
                      <a:alpha val="43137"/>
                    </a:srgbClr>
                  </a:outerShdw>
                </a:effectLst>
              </a:rPr>
              <a:t>        money?</a:t>
            </a:r>
          </a:p>
          <a:p>
            <a:r>
              <a:rPr lang="en-GB" dirty="0">
                <a:solidFill>
                  <a:srgbClr val="002060"/>
                </a:solidFill>
              </a:rPr>
              <a:t>6</a:t>
            </a:r>
            <a:r>
              <a:rPr lang="en-GB" dirty="0"/>
              <a:t>.   </a:t>
            </a:r>
            <a:r>
              <a:rPr lang="en-GB" dirty="0">
                <a:effectLst>
                  <a:outerShdw blurRad="38100" dist="38100" dir="2700000" algn="tl">
                    <a:srgbClr val="000000">
                      <a:alpha val="43137"/>
                    </a:srgbClr>
                  </a:outerShdw>
                </a:effectLst>
              </a:rPr>
              <a:t>Were you in school during the war, and if so, what changed?</a:t>
            </a:r>
          </a:p>
          <a:p>
            <a:r>
              <a:rPr lang="en-GB" dirty="0">
                <a:solidFill>
                  <a:srgbClr val="002060"/>
                </a:solidFill>
              </a:rPr>
              <a:t>7</a:t>
            </a:r>
            <a:r>
              <a:rPr lang="en-GB" dirty="0"/>
              <a:t>.   </a:t>
            </a:r>
            <a:r>
              <a:rPr lang="en-GB" dirty="0">
                <a:effectLst>
                  <a:outerShdw blurRad="38100" dist="38100" dir="2700000" algn="tl">
                    <a:srgbClr val="000000">
                      <a:alpha val="43137"/>
                    </a:srgbClr>
                  </a:outerShdw>
                </a:effectLst>
              </a:rPr>
              <a:t>Were you afraid, and were your parents afraid?</a:t>
            </a:r>
          </a:p>
          <a:p>
            <a:r>
              <a:rPr lang="en-GB" dirty="0">
                <a:solidFill>
                  <a:srgbClr val="002060"/>
                </a:solidFill>
              </a:rPr>
              <a:t>8</a:t>
            </a:r>
            <a:r>
              <a:rPr lang="en-GB" dirty="0"/>
              <a:t>.   </a:t>
            </a:r>
            <a:r>
              <a:rPr lang="en-GB" dirty="0">
                <a:effectLst>
                  <a:outerShdw blurRad="38100" dist="38100" dir="2700000" algn="tl">
                    <a:srgbClr val="000000">
                      <a:alpha val="43137"/>
                    </a:srgbClr>
                  </a:outerShdw>
                </a:effectLst>
              </a:rPr>
              <a:t>What was the most significant change that was caused by the war?</a:t>
            </a:r>
          </a:p>
          <a:p>
            <a:pPr marL="457200" indent="-457200">
              <a:buAutoNum type="arabicPeriod" startAt="9"/>
            </a:pPr>
            <a:r>
              <a:rPr lang="en-GB" dirty="0">
                <a:effectLst>
                  <a:outerShdw blurRad="38100" dist="38100" dir="2700000" algn="tl">
                    <a:srgbClr val="000000">
                      <a:alpha val="43137"/>
                    </a:srgbClr>
                  </a:outerShdw>
                </a:effectLst>
              </a:rPr>
              <a:t>If you want to share some other memories with us, just write them </a:t>
            </a:r>
          </a:p>
          <a:p>
            <a:r>
              <a:rPr lang="en-GB" dirty="0">
                <a:effectLst>
                  <a:outerShdw blurRad="38100" dist="38100" dir="2700000" algn="tl">
                    <a:srgbClr val="000000">
                      <a:alpha val="43137"/>
                    </a:srgbClr>
                  </a:outerShdw>
                </a:effectLst>
              </a:rPr>
              <a:t>       down</a:t>
            </a:r>
            <a:endParaRPr lang="en-GB" dirty="0"/>
          </a:p>
        </p:txBody>
      </p:sp>
    </p:spTree>
    <p:extLst>
      <p:ext uri="{BB962C8B-B14F-4D97-AF65-F5344CB8AC3E}">
        <p14:creationId xmlns:p14="http://schemas.microsoft.com/office/powerpoint/2010/main" val="15528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560x1440 Wallpaper black, barbed wire, red"/>
          <p:cNvPicPr>
            <a:picLocks noChangeAspect="1" noChangeArrowheads="1"/>
          </p:cNvPicPr>
          <p:nvPr/>
        </p:nvPicPr>
        <p:blipFill>
          <a:blip r:embed="rId2" cstate="print">
            <a:lum bright="70000" contrast="-70000"/>
          </a:blip>
          <a:srcRect r="26361"/>
          <a:stretch>
            <a:fillRect/>
          </a:stretch>
        </p:blipFill>
        <p:spPr bwMode="auto">
          <a:xfrm>
            <a:off x="0" y="16935"/>
            <a:ext cx="9144000" cy="6858000"/>
          </a:xfrm>
          <a:prstGeom prst="rect">
            <a:avLst/>
          </a:prstGeom>
          <a:noFill/>
          <a:ln>
            <a:noFill/>
          </a:ln>
        </p:spPr>
      </p:pic>
      <p:sp>
        <p:nvSpPr>
          <p:cNvPr id="5" name="Naslov 4"/>
          <p:cNvSpPr>
            <a:spLocks noGrp="1"/>
          </p:cNvSpPr>
          <p:nvPr>
            <p:ph type="title"/>
          </p:nvPr>
        </p:nvSpPr>
        <p:spPr>
          <a:xfrm>
            <a:off x="611560" y="28636"/>
            <a:ext cx="8229600" cy="1143000"/>
          </a:xfrm>
        </p:spPr>
        <p:txBody>
          <a:bodyPr>
            <a:normAutofit/>
          </a:bodyPr>
          <a:lstStyle/>
          <a:p>
            <a:pPr algn="r"/>
            <a:r>
              <a:rPr lang="sl-SI" sz="2800" spc="-150" dirty="0" smtClean="0">
                <a:effectLst>
                  <a:outerShdw blurRad="38100" dist="38100" dir="2700000" algn="tl">
                    <a:srgbClr val="000000">
                      <a:alpha val="43137"/>
                    </a:srgbClr>
                  </a:outerShdw>
                </a:effectLst>
              </a:rPr>
              <a:t>LIFE DURING THE WAR</a:t>
            </a:r>
            <a:endParaRPr lang="sl-SI" sz="2800" spc="-150" dirty="0">
              <a:effectLst>
                <a:outerShdw blurRad="38100" dist="38100" dir="2700000" algn="tl">
                  <a:srgbClr val="000000">
                    <a:alpha val="43137"/>
                  </a:srgbClr>
                </a:outerShdw>
              </a:effectLst>
            </a:endParaRPr>
          </a:p>
        </p:txBody>
      </p:sp>
      <p:sp>
        <p:nvSpPr>
          <p:cNvPr id="8" name="Ograda besedila 7"/>
          <p:cNvSpPr>
            <a:spLocks noGrp="1"/>
          </p:cNvSpPr>
          <p:nvPr>
            <p:ph sz="half" idx="2"/>
          </p:nvPr>
        </p:nvSpPr>
        <p:spPr>
          <a:xfrm>
            <a:off x="251520" y="1988840"/>
            <a:ext cx="8784976" cy="4043470"/>
          </a:xfrm>
        </p:spPr>
        <p:txBody>
          <a:bodyPr>
            <a:noAutofit/>
          </a:bodyPr>
          <a:lstStyle/>
          <a:p>
            <a:r>
              <a:rPr lang="en-GB" sz="2000" i="1" dirty="0" smtClean="0"/>
              <a:t>„We lived in poverty, it was especially hard when drought came and there was not enough food for the family (parents, three children, two aunts and grandparents).“</a:t>
            </a:r>
          </a:p>
          <a:p>
            <a:r>
              <a:rPr lang="en-GB" sz="2000" i="1" dirty="0" smtClean="0"/>
              <a:t>„At the beginning of the war the children of course didn't realize the seriousness of the situation. We heard from our parents and relatives that the war is coming. When Italian soldiers rolled into our village with weapons, tanks and other military equipment, we realized that the worse possible scenario is becoming a reality.“</a:t>
            </a:r>
          </a:p>
          <a:p>
            <a:r>
              <a:rPr lang="en-GB" sz="2000" i="1" dirty="0" smtClean="0"/>
              <a:t>„I went to school regularly, except when enemy planes were flying over our village and bombed some parts of the area. In 1943 bomb hit our house and injured my mother and killed my 4 year old brother Miško, who was collecting fire wood near the house.“</a:t>
            </a:r>
            <a:endParaRPr lang="en-GB" sz="2000" i="1" dirty="0"/>
          </a:p>
        </p:txBody>
      </p:sp>
      <p:sp>
        <p:nvSpPr>
          <p:cNvPr id="2" name="PoljeZBesedilom 1"/>
          <p:cNvSpPr txBox="1"/>
          <p:nvPr/>
        </p:nvSpPr>
        <p:spPr>
          <a:xfrm>
            <a:off x="1151105" y="836712"/>
            <a:ext cx="2137124" cy="800219"/>
          </a:xfrm>
          <a:prstGeom prst="rect">
            <a:avLst/>
          </a:prstGeom>
          <a:noFill/>
        </p:spPr>
        <p:txBody>
          <a:bodyPr wrap="none" rtlCol="0">
            <a:spAutoFit/>
          </a:bodyPr>
          <a:lstStyle/>
          <a:p>
            <a:r>
              <a:rPr lang="sl-SI" sz="2800" b="1" dirty="0" smtClean="0">
                <a:solidFill>
                  <a:srgbClr val="35A53A"/>
                </a:solidFill>
                <a:effectLst>
                  <a:outerShdw blurRad="38100" dist="38100" dir="2700000" algn="tl">
                    <a:srgbClr val="000000">
                      <a:alpha val="43137"/>
                    </a:srgbClr>
                  </a:outerShdw>
                </a:effectLst>
              </a:rPr>
              <a:t>SLOVENIA</a:t>
            </a:r>
            <a:endParaRPr lang="sl-SI" sz="2800" b="1" dirty="0">
              <a:solidFill>
                <a:srgbClr val="35A53A"/>
              </a:solidFill>
              <a:effectLst>
                <a:outerShdw blurRad="38100" dist="38100" dir="2700000" algn="tl">
                  <a:srgbClr val="000000">
                    <a:alpha val="43137"/>
                  </a:srgbClr>
                </a:outerShdw>
              </a:effectLst>
            </a:endParaRPr>
          </a:p>
          <a:p>
            <a:endParaRPr lang="sl-SI" dirty="0"/>
          </a:p>
        </p:txBody>
      </p:sp>
    </p:spTree>
    <p:extLst>
      <p:ext uri="{BB962C8B-B14F-4D97-AF65-F5344CB8AC3E}">
        <p14:creationId xmlns:p14="http://schemas.microsoft.com/office/powerpoint/2010/main" val="1790279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560x1440 Wallpaper black, barbed wire, red"/>
          <p:cNvPicPr>
            <a:picLocks noChangeAspect="1" noChangeArrowheads="1"/>
          </p:cNvPicPr>
          <p:nvPr/>
        </p:nvPicPr>
        <p:blipFill>
          <a:blip r:embed="rId2" cstate="print">
            <a:lum bright="70000" contrast="-70000"/>
          </a:blip>
          <a:srcRect r="26361"/>
          <a:stretch>
            <a:fillRect/>
          </a:stretch>
        </p:blipFill>
        <p:spPr bwMode="auto">
          <a:xfrm>
            <a:off x="0" y="16935"/>
            <a:ext cx="9144000" cy="6858000"/>
          </a:xfrm>
          <a:prstGeom prst="rect">
            <a:avLst/>
          </a:prstGeom>
          <a:noFill/>
          <a:ln>
            <a:noFill/>
          </a:ln>
        </p:spPr>
      </p:pic>
      <p:sp>
        <p:nvSpPr>
          <p:cNvPr id="5" name="Naslov 4"/>
          <p:cNvSpPr>
            <a:spLocks noGrp="1"/>
          </p:cNvSpPr>
          <p:nvPr>
            <p:ph type="title"/>
          </p:nvPr>
        </p:nvSpPr>
        <p:spPr>
          <a:xfrm>
            <a:off x="611560" y="28636"/>
            <a:ext cx="8229600" cy="1143000"/>
          </a:xfrm>
        </p:spPr>
        <p:txBody>
          <a:bodyPr>
            <a:normAutofit/>
          </a:bodyPr>
          <a:lstStyle/>
          <a:p>
            <a:pPr algn="r"/>
            <a:r>
              <a:rPr lang="sl-SI" sz="2800" spc="-150" dirty="0" smtClean="0">
                <a:effectLst>
                  <a:outerShdw blurRad="38100" dist="38100" dir="2700000" algn="tl">
                    <a:srgbClr val="000000">
                      <a:alpha val="43137"/>
                    </a:srgbClr>
                  </a:outerShdw>
                </a:effectLst>
              </a:rPr>
              <a:t>LIFE DURING THE WAR</a:t>
            </a:r>
            <a:endParaRPr lang="sl-SI" sz="2800" spc="-150" dirty="0">
              <a:effectLst>
                <a:outerShdw blurRad="38100" dist="38100" dir="2700000" algn="tl">
                  <a:srgbClr val="000000">
                    <a:alpha val="43137"/>
                  </a:srgbClr>
                </a:outerShdw>
              </a:effectLst>
            </a:endParaRPr>
          </a:p>
        </p:txBody>
      </p:sp>
      <p:sp>
        <p:nvSpPr>
          <p:cNvPr id="9" name="Ograda vsebine 8"/>
          <p:cNvSpPr>
            <a:spLocks noGrp="1"/>
          </p:cNvSpPr>
          <p:nvPr>
            <p:ph sz="half" idx="1"/>
          </p:nvPr>
        </p:nvSpPr>
        <p:spPr>
          <a:xfrm>
            <a:off x="181780" y="1700809"/>
            <a:ext cx="8780440" cy="4681934"/>
          </a:xfrm>
        </p:spPr>
        <p:txBody>
          <a:bodyPr>
            <a:noAutofit/>
          </a:bodyPr>
          <a:lstStyle/>
          <a:p>
            <a:pPr algn="just"/>
            <a:r>
              <a:rPr lang="sl-SI" sz="2000" i="1" dirty="0" smtClean="0"/>
              <a:t>„</a:t>
            </a:r>
            <a:r>
              <a:rPr lang="en-GB" sz="2000" i="1" dirty="0" smtClean="0"/>
              <a:t>We </a:t>
            </a:r>
            <a:r>
              <a:rPr lang="en-GB" sz="2000" i="1" dirty="0"/>
              <a:t>were living on a farm which made our lives a little bit easier. A bigger problem was sharing our food with soldiers </a:t>
            </a:r>
            <a:r>
              <a:rPr lang="en-GB" sz="2000" i="1" dirty="0" err="1" smtClean="0"/>
              <a:t>wh</a:t>
            </a:r>
            <a:r>
              <a:rPr lang="sl-SI" sz="2000" i="1" dirty="0" smtClean="0"/>
              <a:t>o</a:t>
            </a:r>
            <a:r>
              <a:rPr lang="en-GB" sz="2000" i="1" dirty="0" smtClean="0"/>
              <a:t> </a:t>
            </a:r>
            <a:r>
              <a:rPr lang="en-GB" sz="2000" i="1" dirty="0"/>
              <a:t>marched through our village</a:t>
            </a:r>
            <a:r>
              <a:rPr lang="en-GB" sz="2000" i="1" dirty="0" smtClean="0"/>
              <a:t>.</a:t>
            </a:r>
            <a:r>
              <a:rPr lang="sl-SI" sz="2000" i="1" dirty="0" smtClean="0"/>
              <a:t>“</a:t>
            </a:r>
          </a:p>
          <a:p>
            <a:pPr algn="just"/>
            <a:endParaRPr lang="sl-SI" sz="2000" i="1" dirty="0" smtClean="0"/>
          </a:p>
          <a:p>
            <a:pPr algn="just"/>
            <a:r>
              <a:rPr lang="sl-SI" sz="2000" i="1" dirty="0" smtClean="0"/>
              <a:t>„</a:t>
            </a:r>
            <a:r>
              <a:rPr lang="en-GB" sz="2000" i="1" dirty="0" smtClean="0"/>
              <a:t>They </a:t>
            </a:r>
            <a:r>
              <a:rPr lang="en-GB" sz="2000" i="1" dirty="0"/>
              <a:t>told us, children, how was the food like before the war but I just knew how the food was then and it was really good to satisfy hunger. Those who were born during the war, like me, thought that it had to be like this</a:t>
            </a:r>
            <a:r>
              <a:rPr lang="en-GB" sz="2000" i="1" dirty="0" smtClean="0"/>
              <a:t>.</a:t>
            </a:r>
            <a:r>
              <a:rPr lang="sl-SI" sz="2000" i="1" dirty="0" smtClean="0"/>
              <a:t>“</a:t>
            </a:r>
          </a:p>
          <a:p>
            <a:pPr algn="just"/>
            <a:endParaRPr lang="sl-SI" sz="2000" i="1" dirty="0" smtClean="0"/>
          </a:p>
          <a:p>
            <a:pPr algn="just"/>
            <a:r>
              <a:rPr lang="sl-SI" sz="2000" i="1" dirty="0" smtClean="0"/>
              <a:t>„</a:t>
            </a:r>
            <a:r>
              <a:rPr lang="en-GB" sz="2000" i="1" dirty="0" smtClean="0"/>
              <a:t>I </a:t>
            </a:r>
            <a:r>
              <a:rPr lang="en-GB" sz="2000" i="1" dirty="0"/>
              <a:t>was deeply shaken and scared when my mother was injured and my brother killed. That tragedy left deep scars in our hearts and those horrible feelings never left us. As war went on we became stronger and fear was also gradually driven away. In a way you become immune to tragic events and accept war as something ordinary</a:t>
            </a:r>
            <a:r>
              <a:rPr lang="en-GB" sz="2000" i="1" dirty="0" smtClean="0"/>
              <a:t>.</a:t>
            </a:r>
            <a:r>
              <a:rPr lang="sl-SI" sz="2000" i="1" dirty="0" smtClean="0"/>
              <a:t>“</a:t>
            </a:r>
            <a:endParaRPr lang="sl-SI" sz="2000" i="1" dirty="0"/>
          </a:p>
        </p:txBody>
      </p:sp>
      <p:sp>
        <p:nvSpPr>
          <p:cNvPr id="2" name="PoljeZBesedilom 1"/>
          <p:cNvSpPr txBox="1"/>
          <p:nvPr/>
        </p:nvSpPr>
        <p:spPr>
          <a:xfrm>
            <a:off x="1144602" y="764704"/>
            <a:ext cx="2137124" cy="800219"/>
          </a:xfrm>
          <a:prstGeom prst="rect">
            <a:avLst/>
          </a:prstGeom>
          <a:noFill/>
        </p:spPr>
        <p:txBody>
          <a:bodyPr wrap="none" rtlCol="0">
            <a:spAutoFit/>
          </a:bodyPr>
          <a:lstStyle/>
          <a:p>
            <a:r>
              <a:rPr lang="sl-SI" sz="2800" b="1" dirty="0" smtClean="0">
                <a:solidFill>
                  <a:srgbClr val="35A53A"/>
                </a:solidFill>
                <a:effectLst>
                  <a:outerShdw blurRad="38100" dist="38100" dir="2700000" algn="tl">
                    <a:srgbClr val="000000">
                      <a:alpha val="43137"/>
                    </a:srgbClr>
                  </a:outerShdw>
                </a:effectLst>
              </a:rPr>
              <a:t>SLOVENIA</a:t>
            </a:r>
            <a:endParaRPr lang="sl-SI" sz="2800" b="1" dirty="0">
              <a:solidFill>
                <a:srgbClr val="35A53A"/>
              </a:solidFill>
              <a:effectLst>
                <a:outerShdw blurRad="38100" dist="38100" dir="2700000" algn="tl">
                  <a:srgbClr val="000000">
                    <a:alpha val="43137"/>
                  </a:srgbClr>
                </a:outerShdw>
              </a:effectLst>
            </a:endParaRPr>
          </a:p>
          <a:p>
            <a:endParaRPr lang="sl-SI" dirty="0"/>
          </a:p>
        </p:txBody>
      </p:sp>
    </p:spTree>
    <p:extLst>
      <p:ext uri="{BB962C8B-B14F-4D97-AF65-F5344CB8AC3E}">
        <p14:creationId xmlns:p14="http://schemas.microsoft.com/office/powerpoint/2010/main" val="4010072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560x1440 Wallpaper black, barbed wire, red"/>
          <p:cNvPicPr>
            <a:picLocks noChangeAspect="1" noChangeArrowheads="1"/>
          </p:cNvPicPr>
          <p:nvPr/>
        </p:nvPicPr>
        <p:blipFill>
          <a:blip r:embed="rId2" cstate="print">
            <a:lum bright="70000" contrast="-70000"/>
          </a:blip>
          <a:srcRect r="26361"/>
          <a:stretch>
            <a:fillRect/>
          </a:stretch>
        </p:blipFill>
        <p:spPr bwMode="auto">
          <a:xfrm>
            <a:off x="0" y="0"/>
            <a:ext cx="9144000" cy="6858000"/>
          </a:xfrm>
          <a:prstGeom prst="rect">
            <a:avLst/>
          </a:prstGeom>
          <a:noFill/>
          <a:ln>
            <a:noFill/>
          </a:ln>
        </p:spPr>
      </p:pic>
      <p:sp>
        <p:nvSpPr>
          <p:cNvPr id="5" name="Naslov 4"/>
          <p:cNvSpPr>
            <a:spLocks noGrp="1"/>
          </p:cNvSpPr>
          <p:nvPr>
            <p:ph type="title"/>
          </p:nvPr>
        </p:nvSpPr>
        <p:spPr>
          <a:xfrm>
            <a:off x="611560" y="28636"/>
            <a:ext cx="8229600" cy="1143000"/>
          </a:xfrm>
        </p:spPr>
        <p:txBody>
          <a:bodyPr>
            <a:normAutofit/>
          </a:bodyPr>
          <a:lstStyle/>
          <a:p>
            <a:pPr algn="r"/>
            <a:r>
              <a:rPr lang="sl-SI" sz="2800" spc="-150" dirty="0" smtClean="0">
                <a:effectLst>
                  <a:outerShdw blurRad="38100" dist="38100" dir="2700000" algn="tl">
                    <a:srgbClr val="000000">
                      <a:alpha val="43137"/>
                    </a:srgbClr>
                  </a:outerShdw>
                </a:effectLst>
              </a:rPr>
              <a:t>LIFE DURING THE WAR</a:t>
            </a:r>
            <a:endParaRPr lang="sl-SI" sz="2800" spc="-150" dirty="0">
              <a:effectLst>
                <a:outerShdw blurRad="38100" dist="38100" dir="2700000" algn="tl">
                  <a:srgbClr val="000000">
                    <a:alpha val="43137"/>
                  </a:srgbClr>
                </a:outerShdw>
              </a:effectLst>
            </a:endParaRPr>
          </a:p>
        </p:txBody>
      </p:sp>
      <p:sp>
        <p:nvSpPr>
          <p:cNvPr id="9" name="Ograda vsebine 8"/>
          <p:cNvSpPr>
            <a:spLocks noGrp="1"/>
          </p:cNvSpPr>
          <p:nvPr>
            <p:ph sz="half" idx="1"/>
          </p:nvPr>
        </p:nvSpPr>
        <p:spPr>
          <a:xfrm>
            <a:off x="235868" y="1698916"/>
            <a:ext cx="8672264" cy="5040560"/>
          </a:xfrm>
        </p:spPr>
        <p:txBody>
          <a:bodyPr>
            <a:normAutofit/>
          </a:bodyPr>
          <a:lstStyle/>
          <a:p>
            <a:pPr>
              <a:lnSpc>
                <a:spcPct val="120000"/>
              </a:lnSpc>
            </a:pPr>
            <a:r>
              <a:rPr lang="en-GB" sz="2000" i="1" dirty="0" smtClean="0"/>
              <a:t>„Later I noticed some of it, because of our lack of food, I was hungry. “</a:t>
            </a:r>
          </a:p>
          <a:p>
            <a:pPr>
              <a:lnSpc>
                <a:spcPct val="120000"/>
              </a:lnSpc>
            </a:pPr>
            <a:endParaRPr lang="en-GB" sz="2000" i="1" dirty="0" smtClean="0"/>
          </a:p>
          <a:p>
            <a:pPr>
              <a:lnSpc>
                <a:spcPct val="120000"/>
              </a:lnSpc>
            </a:pPr>
            <a:r>
              <a:rPr lang="en-GB" sz="2000" i="1" dirty="0" smtClean="0"/>
              <a:t>„I know that at some point we had large pots of </a:t>
            </a:r>
            <a:r>
              <a:rPr lang="en-GB" sz="2000" i="1" dirty="0" err="1" smtClean="0"/>
              <a:t>flowerbulbs</a:t>
            </a:r>
            <a:r>
              <a:rPr lang="en-GB" sz="2000" i="1" dirty="0" smtClean="0"/>
              <a:t> on the table, and on the stove there were sugar beets simmering. In that time people ate everything they could get.“</a:t>
            </a:r>
          </a:p>
          <a:p>
            <a:pPr>
              <a:lnSpc>
                <a:spcPct val="120000"/>
              </a:lnSpc>
            </a:pPr>
            <a:endParaRPr lang="en-GB" sz="2000" i="1" dirty="0" smtClean="0"/>
          </a:p>
          <a:p>
            <a:pPr>
              <a:lnSpc>
                <a:spcPct val="120000"/>
              </a:lnSpc>
            </a:pPr>
            <a:r>
              <a:rPr lang="en-GB" sz="2000" i="1" dirty="0" smtClean="0"/>
              <a:t>„My father went to the North on a bike with wooden tires</a:t>
            </a:r>
            <a:r>
              <a:rPr lang="sl-SI" sz="2000" i="1" dirty="0" smtClean="0"/>
              <a:t>;</a:t>
            </a:r>
            <a:r>
              <a:rPr lang="en-GB" sz="2000" i="1" dirty="0" smtClean="0"/>
              <a:t> there were </a:t>
            </a:r>
            <a:r>
              <a:rPr lang="sl-SI" sz="2000" i="1" dirty="0" err="1" smtClean="0"/>
              <a:t>many</a:t>
            </a:r>
            <a:r>
              <a:rPr lang="en-GB" sz="2000" i="1" dirty="0" smtClean="0"/>
              <a:t> farmers. He traded his signet rings for the food, like wheat, beans, flour and fruit. When he did that we had enough to eat for a while.“</a:t>
            </a:r>
          </a:p>
          <a:p>
            <a:pPr>
              <a:lnSpc>
                <a:spcPct val="120000"/>
              </a:lnSpc>
            </a:pPr>
            <a:endParaRPr lang="en-GB" sz="2000" i="1" dirty="0" smtClean="0"/>
          </a:p>
          <a:p>
            <a:pPr>
              <a:lnSpc>
                <a:spcPct val="120000"/>
              </a:lnSpc>
            </a:pPr>
            <a:r>
              <a:rPr lang="en-GB" sz="2000" i="1" dirty="0" smtClean="0"/>
              <a:t>„There were droppings of food in cans, Swedish cookies. It's been in fashion for a long time to save those cans.“</a:t>
            </a:r>
            <a:endParaRPr lang="en-GB" sz="2000" i="1" dirty="0"/>
          </a:p>
        </p:txBody>
      </p:sp>
      <p:sp>
        <p:nvSpPr>
          <p:cNvPr id="2" name="PoljeZBesedilom 1"/>
          <p:cNvSpPr txBox="1"/>
          <p:nvPr/>
        </p:nvSpPr>
        <p:spPr>
          <a:xfrm>
            <a:off x="899592" y="898696"/>
            <a:ext cx="3876382" cy="800219"/>
          </a:xfrm>
          <a:prstGeom prst="rect">
            <a:avLst/>
          </a:prstGeom>
          <a:noFill/>
        </p:spPr>
        <p:txBody>
          <a:bodyPr wrap="none" rtlCol="0">
            <a:spAutoFit/>
          </a:bodyPr>
          <a:lstStyle/>
          <a:p>
            <a:r>
              <a:rPr lang="sl-SI" sz="2800" b="1" dirty="0">
                <a:solidFill>
                  <a:schemeClr val="accent6">
                    <a:lumMod val="75000"/>
                  </a:schemeClr>
                </a:solidFill>
                <a:effectLst>
                  <a:outerShdw blurRad="38100" dist="38100" dir="2700000" algn="tl">
                    <a:srgbClr val="000000">
                      <a:alpha val="43137"/>
                    </a:srgbClr>
                  </a:outerShdw>
                </a:effectLst>
              </a:rPr>
              <a:t>THE NETHERLANDS</a:t>
            </a:r>
          </a:p>
          <a:p>
            <a:endParaRPr lang="sl-SI" dirty="0"/>
          </a:p>
        </p:txBody>
      </p:sp>
    </p:spTree>
    <p:extLst>
      <p:ext uri="{BB962C8B-B14F-4D97-AF65-F5344CB8AC3E}">
        <p14:creationId xmlns:p14="http://schemas.microsoft.com/office/powerpoint/2010/main" val="3524301005"/>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o meri 2">
      <a:majorFont>
        <a:latin typeface="Miriam Fixed"/>
        <a:ea typeface=""/>
        <a:cs typeface=""/>
      </a:majorFont>
      <a:minorFont>
        <a:latin typeface="Palatino Linotype"/>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1022</Words>
  <Application>Microsoft Office PowerPoint</Application>
  <PresentationFormat>Diaprojekcija na zaslonu (4:3)</PresentationFormat>
  <Paragraphs>108</Paragraphs>
  <Slides>17</Slides>
  <Notes>1</Notes>
  <HiddenSlides>0</HiddenSlides>
  <MMClips>0</MMClips>
  <ScaleCrop>false</ScaleCrop>
  <HeadingPairs>
    <vt:vector size="4" baseType="variant">
      <vt:variant>
        <vt:lpstr>Tema</vt:lpstr>
      </vt:variant>
      <vt:variant>
        <vt:i4>1</vt:i4>
      </vt:variant>
      <vt:variant>
        <vt:lpstr>Naslovi diapozitivov</vt:lpstr>
      </vt:variant>
      <vt:variant>
        <vt:i4>17</vt:i4>
      </vt:variant>
    </vt:vector>
  </HeadingPairs>
  <TitlesOfParts>
    <vt:vector size="18" baseType="lpstr">
      <vt:lpstr>Officeova tema</vt:lpstr>
      <vt:lpstr>WORLD WAR 2</vt:lpstr>
      <vt:lpstr>INVOLVMENT INTO THE WAR</vt:lpstr>
      <vt:lpstr>DURING AND AFTER THE WAR</vt:lpstr>
      <vt:lpstr>PowerPointova predstavitev</vt:lpstr>
      <vt:lpstr>INTERVIEWS</vt:lpstr>
      <vt:lpstr>PowerPointova predstavitev</vt:lpstr>
      <vt:lpstr>LIFE DURING THE WAR</vt:lpstr>
      <vt:lpstr>LIFE DURING THE WAR</vt:lpstr>
      <vt:lpstr>LIFE DURING THE WAR</vt:lpstr>
      <vt:lpstr>LIFE DURING THE WAR</vt:lpstr>
      <vt:lpstr>PowerPointova predstavitev</vt:lpstr>
      <vt:lpstr>PowerPointova predstavitev</vt:lpstr>
      <vt:lpstr>AFTER THE WAR</vt:lpstr>
      <vt:lpstr>AFTER THE WAR</vt:lpstr>
      <vt:lpstr>PowerPointova predstavitev</vt:lpstr>
      <vt:lpstr>SOURCES</vt:lpstr>
      <vt:lpstr>As a young boy I realized that all people of good will want to be free, masters on their own land, and live happily in friendship and love. Those values are the most efficient weapons against the war which is the greatest enemy of ideas of mutual love, friendship, coexistence and respect. </vt:lpstr>
    </vt:vector>
  </TitlesOfParts>
  <Company>Mestna občina Ljubljana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2</dc:title>
  <dc:creator>Radar</dc:creator>
  <cp:lastModifiedBy>Manica Perdan-Ocepek</cp:lastModifiedBy>
  <cp:revision>44</cp:revision>
  <dcterms:created xsi:type="dcterms:W3CDTF">2014-03-26T15:11:10Z</dcterms:created>
  <dcterms:modified xsi:type="dcterms:W3CDTF">2014-04-10T09:12:04Z</dcterms:modified>
</cp:coreProperties>
</file>