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Lst>
  <p:sldSz cx="9906000" cy="6858000" type="A4"/>
  <p:notesSz cx="6858000" cy="97377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11B"/>
    <a:srgbClr val="EDFD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87" autoAdjust="0"/>
    <p:restoredTop sz="94713" autoAdjust="0"/>
  </p:normalViewPr>
  <p:slideViewPr>
    <p:cSldViewPr>
      <p:cViewPr>
        <p:scale>
          <a:sx n="100" d="100"/>
          <a:sy n="100" d="100"/>
        </p:scale>
        <p:origin x="-516" y="-3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742950" y="2130426"/>
            <a:ext cx="84201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78A544E6-3DC8-4072-BB50-44FDC5118637}" type="datetimeFigureOut">
              <a:rPr lang="sl-SI" smtClean="0"/>
              <a:pPr/>
              <a:t>12.6.2012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8A544E6-3DC8-4072-BB50-44FDC5118637}" type="datetimeFigureOut">
              <a:rPr lang="sl-SI" smtClean="0"/>
              <a:pPr/>
              <a:t>12.6.2012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7780337" y="274639"/>
            <a:ext cx="2414588"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536575" y="274639"/>
            <a:ext cx="7078663"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8A544E6-3DC8-4072-BB50-44FDC5118637}" type="datetimeFigureOut">
              <a:rPr lang="sl-SI" smtClean="0"/>
              <a:pPr/>
              <a:t>12.6.2012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78A544E6-3DC8-4072-BB50-44FDC5118637}" type="datetimeFigureOut">
              <a:rPr lang="sl-SI" smtClean="0"/>
              <a:pPr/>
              <a:t>12.6.2012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82506" y="4406901"/>
            <a:ext cx="84201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78A544E6-3DC8-4072-BB50-44FDC5118637}" type="datetimeFigureOut">
              <a:rPr lang="sl-SI" smtClean="0"/>
              <a:pPr/>
              <a:t>12.6.2012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78A544E6-3DC8-4072-BB50-44FDC5118637}" type="datetimeFigureOut">
              <a:rPr lang="sl-SI" smtClean="0"/>
              <a:pPr/>
              <a:t>12.6.2012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95300" y="274638"/>
            <a:ext cx="89154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78A544E6-3DC8-4072-BB50-44FDC5118637}" type="datetimeFigureOut">
              <a:rPr lang="sl-SI" smtClean="0"/>
              <a:pPr/>
              <a:t>12.6.2012</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78A544E6-3DC8-4072-BB50-44FDC5118637}" type="datetimeFigureOut">
              <a:rPr lang="sl-SI" smtClean="0"/>
              <a:pPr/>
              <a:t>12.6.2012</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78A544E6-3DC8-4072-BB50-44FDC5118637}" type="datetimeFigureOut">
              <a:rPr lang="sl-SI" smtClean="0"/>
              <a:pPr/>
              <a:t>12.6.2012</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95300" y="273050"/>
            <a:ext cx="3259006"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78A544E6-3DC8-4072-BB50-44FDC5118637}" type="datetimeFigureOut">
              <a:rPr lang="sl-SI" smtClean="0"/>
              <a:pPr/>
              <a:t>12.6.2012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941645" y="4800600"/>
            <a:ext cx="59436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78A544E6-3DC8-4072-BB50-44FDC5118637}" type="datetimeFigureOut">
              <a:rPr lang="sl-SI" smtClean="0"/>
              <a:pPr/>
              <a:t>12.6.2012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4B17681-1B6D-41EA-BAEB-9317E78A9710}"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544E6-3DC8-4072-BB50-44FDC5118637}" type="datetimeFigureOut">
              <a:rPr lang="sl-SI" smtClean="0"/>
              <a:pPr/>
              <a:t>12.6.2012</a:t>
            </a:fld>
            <a:endParaRPr lang="sl-SI"/>
          </a:p>
        </p:txBody>
      </p:sp>
      <p:sp>
        <p:nvSpPr>
          <p:cNvPr id="5" name="Ograda noge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17681-1B6D-41EA-BAEB-9317E78A9710}"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mailto:Maja.Mihicinac@bf.uni-lj.si" TargetMode="External"/><Relationship Id="rId4" Type="http://schemas.openxmlformats.org/officeDocument/2006/relationships/hyperlink" Target="http://www.dd-vic.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vokotnik 13"/>
          <p:cNvSpPr/>
          <p:nvPr/>
        </p:nvSpPr>
        <p:spPr>
          <a:xfrm>
            <a:off x="6528175" y="0"/>
            <a:ext cx="18002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Group 1"/>
          <p:cNvGrpSpPr/>
          <p:nvPr/>
        </p:nvGrpSpPr>
        <p:grpSpPr>
          <a:xfrm>
            <a:off x="1127575" y="233645"/>
            <a:ext cx="1770965" cy="1800200"/>
            <a:chOff x="2342710" y="593685"/>
            <a:chExt cx="3886200" cy="3780419"/>
          </a:xfrm>
        </p:grpSpPr>
        <p:pic>
          <p:nvPicPr>
            <p:cNvPr id="3" name="Picture 2" descr="teloh_cvet.jpg"/>
            <p:cNvPicPr>
              <a:picLocks noChangeAspect="1"/>
            </p:cNvPicPr>
            <p:nvPr/>
          </p:nvPicPr>
          <p:blipFill>
            <a:blip r:embed="rId2" cstate="print"/>
            <a:stretch>
              <a:fillRect/>
            </a:stretch>
          </p:blipFill>
          <p:spPr>
            <a:xfrm>
              <a:off x="2387715" y="593685"/>
              <a:ext cx="3780419" cy="3780419"/>
            </a:xfrm>
            <a:prstGeom prst="rect">
              <a:avLst/>
            </a:prstGeom>
            <a:solidFill>
              <a:schemeClr val="bg1">
                <a:alpha val="34000"/>
              </a:schemeClr>
            </a:solidFill>
          </p:spPr>
        </p:pic>
        <p:sp>
          <p:nvSpPr>
            <p:cNvPr id="4" name="Freeform 3"/>
            <p:cNvSpPr/>
            <p:nvPr/>
          </p:nvSpPr>
          <p:spPr>
            <a:xfrm>
              <a:off x="2342710" y="728700"/>
              <a:ext cx="3886200" cy="3623310"/>
            </a:xfrm>
            <a:custGeom>
              <a:avLst/>
              <a:gdLst>
                <a:gd name="connsiteX0" fmla="*/ 68580 w 3886200"/>
                <a:gd name="connsiteY0" fmla="*/ 422910 h 3623310"/>
                <a:gd name="connsiteX1" fmla="*/ 0 w 3886200"/>
                <a:gd name="connsiteY1" fmla="*/ 2251710 h 3623310"/>
                <a:gd name="connsiteX2" fmla="*/ 240030 w 3886200"/>
                <a:gd name="connsiteY2" fmla="*/ 2640330 h 3623310"/>
                <a:gd name="connsiteX3" fmla="*/ 697230 w 3886200"/>
                <a:gd name="connsiteY3" fmla="*/ 2491740 h 3623310"/>
                <a:gd name="connsiteX4" fmla="*/ 1154430 w 3886200"/>
                <a:gd name="connsiteY4" fmla="*/ 2388870 h 3623310"/>
                <a:gd name="connsiteX5" fmla="*/ 1417320 w 3886200"/>
                <a:gd name="connsiteY5" fmla="*/ 3051810 h 3623310"/>
                <a:gd name="connsiteX6" fmla="*/ 1748790 w 3886200"/>
                <a:gd name="connsiteY6" fmla="*/ 3623310 h 3623310"/>
                <a:gd name="connsiteX7" fmla="*/ 2377440 w 3886200"/>
                <a:gd name="connsiteY7" fmla="*/ 3326130 h 3623310"/>
                <a:gd name="connsiteX8" fmla="*/ 2880360 w 3886200"/>
                <a:gd name="connsiteY8" fmla="*/ 2880360 h 3623310"/>
                <a:gd name="connsiteX9" fmla="*/ 2926080 w 3886200"/>
                <a:gd name="connsiteY9" fmla="*/ 2526030 h 3623310"/>
                <a:gd name="connsiteX10" fmla="*/ 3371850 w 3886200"/>
                <a:gd name="connsiteY10" fmla="*/ 2834640 h 3623310"/>
                <a:gd name="connsiteX11" fmla="*/ 3680460 w 3886200"/>
                <a:gd name="connsiteY11" fmla="*/ 2834640 h 3623310"/>
                <a:gd name="connsiteX12" fmla="*/ 3863340 w 3886200"/>
                <a:gd name="connsiteY12" fmla="*/ 2537460 h 3623310"/>
                <a:gd name="connsiteX13" fmla="*/ 3886200 w 3886200"/>
                <a:gd name="connsiteY13" fmla="*/ 1805940 h 3623310"/>
                <a:gd name="connsiteX14" fmla="*/ 3589020 w 3886200"/>
                <a:gd name="connsiteY14" fmla="*/ 1062990 h 3623310"/>
                <a:gd name="connsiteX15" fmla="*/ 3120390 w 3886200"/>
                <a:gd name="connsiteY15" fmla="*/ 605790 h 3623310"/>
                <a:gd name="connsiteX16" fmla="*/ 2606040 w 3886200"/>
                <a:gd name="connsiteY16" fmla="*/ 228600 h 3623310"/>
                <a:gd name="connsiteX17" fmla="*/ 2091690 w 3886200"/>
                <a:gd name="connsiteY17" fmla="*/ 45720 h 3623310"/>
                <a:gd name="connsiteX18" fmla="*/ 1508760 w 3886200"/>
                <a:gd name="connsiteY18" fmla="*/ 0 h 3623310"/>
                <a:gd name="connsiteX19" fmla="*/ 1177290 w 3886200"/>
                <a:gd name="connsiteY19" fmla="*/ 160020 h 3623310"/>
                <a:gd name="connsiteX20" fmla="*/ 457200 w 3886200"/>
                <a:gd name="connsiteY20" fmla="*/ 377190 h 3623310"/>
                <a:gd name="connsiteX21" fmla="*/ 68580 w 3886200"/>
                <a:gd name="connsiteY21" fmla="*/ 422910 h 36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6200" h="3623310">
                  <a:moveTo>
                    <a:pt x="68580" y="422910"/>
                  </a:moveTo>
                  <a:lnTo>
                    <a:pt x="0" y="2251710"/>
                  </a:lnTo>
                  <a:lnTo>
                    <a:pt x="240030" y="2640330"/>
                  </a:lnTo>
                  <a:lnTo>
                    <a:pt x="697230" y="2491740"/>
                  </a:lnTo>
                  <a:lnTo>
                    <a:pt x="1154430" y="2388870"/>
                  </a:lnTo>
                  <a:lnTo>
                    <a:pt x="1417320" y="3051810"/>
                  </a:lnTo>
                  <a:lnTo>
                    <a:pt x="1748790" y="3623310"/>
                  </a:lnTo>
                  <a:lnTo>
                    <a:pt x="2377440" y="3326130"/>
                  </a:lnTo>
                  <a:lnTo>
                    <a:pt x="2880360" y="2880360"/>
                  </a:lnTo>
                  <a:lnTo>
                    <a:pt x="2926080" y="2526030"/>
                  </a:lnTo>
                  <a:lnTo>
                    <a:pt x="3371850" y="2834640"/>
                  </a:lnTo>
                  <a:lnTo>
                    <a:pt x="3680460" y="2834640"/>
                  </a:lnTo>
                  <a:lnTo>
                    <a:pt x="3863340" y="2537460"/>
                  </a:lnTo>
                  <a:lnTo>
                    <a:pt x="3886200" y="1805940"/>
                  </a:lnTo>
                  <a:lnTo>
                    <a:pt x="3589020" y="1062990"/>
                  </a:lnTo>
                  <a:lnTo>
                    <a:pt x="3120390" y="605790"/>
                  </a:lnTo>
                  <a:lnTo>
                    <a:pt x="2606040" y="228600"/>
                  </a:lnTo>
                  <a:lnTo>
                    <a:pt x="2091690" y="45720"/>
                  </a:lnTo>
                  <a:lnTo>
                    <a:pt x="1508760" y="0"/>
                  </a:lnTo>
                  <a:lnTo>
                    <a:pt x="1177290" y="160020"/>
                  </a:lnTo>
                  <a:lnTo>
                    <a:pt x="457200" y="377190"/>
                  </a:lnTo>
                  <a:lnTo>
                    <a:pt x="68580" y="422910"/>
                  </a:lnTo>
                  <a:close/>
                </a:path>
              </a:pathLst>
            </a:cu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
        <p:nvSpPr>
          <p:cNvPr id="5" name="Pravokotnik 6"/>
          <p:cNvSpPr/>
          <p:nvPr/>
        </p:nvSpPr>
        <p:spPr>
          <a:xfrm>
            <a:off x="0" y="0"/>
            <a:ext cx="9906000" cy="5486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oljeZBesedilom 7"/>
          <p:cNvSpPr txBox="1"/>
          <p:nvPr/>
        </p:nvSpPr>
        <p:spPr>
          <a:xfrm>
            <a:off x="323878" y="2348880"/>
            <a:ext cx="2256643" cy="369332"/>
          </a:xfrm>
          <a:prstGeom prst="rect">
            <a:avLst/>
          </a:prstGeom>
          <a:noFill/>
        </p:spPr>
        <p:txBody>
          <a:bodyPr wrap="none" rtlCol="0">
            <a:spAutoFit/>
          </a:bodyPr>
          <a:lstStyle/>
          <a:p>
            <a:r>
              <a:rPr lang="sl-SI" dirty="0" smtClean="0"/>
              <a:t>Poletni tabor za dijake</a:t>
            </a:r>
            <a:endParaRPr lang="sl-SI" dirty="0"/>
          </a:p>
        </p:txBody>
      </p:sp>
      <p:sp>
        <p:nvSpPr>
          <p:cNvPr id="7" name="PoljeZBesedilom 8"/>
          <p:cNvSpPr txBox="1"/>
          <p:nvPr/>
        </p:nvSpPr>
        <p:spPr>
          <a:xfrm>
            <a:off x="278873" y="3014663"/>
            <a:ext cx="2882770" cy="1015663"/>
          </a:xfrm>
          <a:prstGeom prst="rect">
            <a:avLst/>
          </a:prstGeom>
          <a:noFill/>
        </p:spPr>
        <p:txBody>
          <a:bodyPr wrap="square" rtlCol="0">
            <a:spAutoFit/>
          </a:bodyPr>
          <a:lstStyle/>
          <a:p>
            <a:r>
              <a:rPr lang="sl-SI" sz="2000" b="1" dirty="0" smtClean="0">
                <a:solidFill>
                  <a:srgbClr val="C00000"/>
                </a:solidFill>
                <a:latin typeface="Grover" pitchFamily="50" charset="-18"/>
              </a:rPr>
              <a:t>Rastline v spreminjajočem se okolju</a:t>
            </a:r>
            <a:endParaRPr lang="sl-SI" sz="2000" b="1" dirty="0">
              <a:solidFill>
                <a:srgbClr val="C00000"/>
              </a:solidFill>
              <a:latin typeface="Grover" pitchFamily="50" charset="-18"/>
            </a:endParaRPr>
          </a:p>
        </p:txBody>
      </p:sp>
      <p:sp>
        <p:nvSpPr>
          <p:cNvPr id="8" name="PoljeZBesedilom 10"/>
          <p:cNvSpPr txBox="1"/>
          <p:nvPr/>
        </p:nvSpPr>
        <p:spPr>
          <a:xfrm>
            <a:off x="278873" y="5769550"/>
            <a:ext cx="2340260" cy="523220"/>
          </a:xfrm>
          <a:prstGeom prst="rect">
            <a:avLst/>
          </a:prstGeom>
          <a:noFill/>
        </p:spPr>
        <p:txBody>
          <a:bodyPr wrap="square" rtlCol="0">
            <a:spAutoFit/>
          </a:bodyPr>
          <a:lstStyle/>
          <a:p>
            <a:r>
              <a:rPr lang="sl-SI" sz="1400" dirty="0" smtClean="0"/>
              <a:t>Biotehniška fakulteta, Oddelek za agronomijo</a:t>
            </a:r>
            <a:endParaRPr lang="sl-SI" sz="1400" dirty="0"/>
          </a:p>
        </p:txBody>
      </p:sp>
      <p:sp>
        <p:nvSpPr>
          <p:cNvPr id="9" name="PoljeZBesedilom 11"/>
          <p:cNvSpPr txBox="1"/>
          <p:nvPr/>
        </p:nvSpPr>
        <p:spPr>
          <a:xfrm>
            <a:off x="272480" y="4554125"/>
            <a:ext cx="3111738" cy="338554"/>
          </a:xfrm>
          <a:prstGeom prst="rect">
            <a:avLst/>
          </a:prstGeom>
          <a:noFill/>
        </p:spPr>
        <p:txBody>
          <a:bodyPr wrap="square" rtlCol="0">
            <a:spAutoFit/>
          </a:bodyPr>
          <a:lstStyle/>
          <a:p>
            <a:r>
              <a:rPr lang="sl-SI" sz="1600" i="1" dirty="0" smtClean="0"/>
              <a:t>Ljubljana, 27.-29. avgust 2012</a:t>
            </a:r>
            <a:endParaRPr lang="sl-SI" sz="1600" i="1" dirty="0"/>
          </a:p>
        </p:txBody>
      </p:sp>
      <p:sp>
        <p:nvSpPr>
          <p:cNvPr id="11" name="PoljeZBesedilom 14"/>
          <p:cNvSpPr txBox="1"/>
          <p:nvPr/>
        </p:nvSpPr>
        <p:spPr>
          <a:xfrm>
            <a:off x="3422830" y="3344212"/>
            <a:ext cx="2970331" cy="3093154"/>
          </a:xfrm>
          <a:prstGeom prst="rect">
            <a:avLst/>
          </a:prstGeom>
          <a:noFill/>
        </p:spPr>
        <p:txBody>
          <a:bodyPr wrap="square" rtlCol="0">
            <a:spAutoFit/>
          </a:bodyPr>
          <a:lstStyle/>
          <a:p>
            <a:pPr algn="just"/>
            <a:r>
              <a:rPr lang="sl-SI" sz="1050" i="1" dirty="0" smtClean="0"/>
              <a:t>Pomen rastlin za človeka je mnogoter. Rastline  bogatijo ozračje s kisikom in so vir hrane, dajejo nam gradbene materiale, kurjavo, so vir surovin za kemijsko industrijo in vir zdravilnih učinkovin.</a:t>
            </a:r>
          </a:p>
          <a:p>
            <a:pPr algn="just"/>
            <a:r>
              <a:rPr lang="sl-SI" sz="1050" i="1" dirty="0" smtClean="0"/>
              <a:t>Zaradi človekovega vpliva se razmere na Zemlji globalno spreminjajo, na kar se odzivajo tudi rastline. Mnoge rastlinske vrste so v sedanjih območjih svojega uspevanja pogosteje izpostavljene  stresnim razmeram kot so suša, poplave, visoke ali nizke temperature itd.. Pri tem uporabljajo različne strategije prilagajanja. Po uspešnosti odgovora se razlikujejo, kar pa lahko odločilno vpliva na njihovo razširjenost in obstoj v spreminjajočem se okolju. </a:t>
            </a:r>
          </a:p>
          <a:p>
            <a:pPr algn="just"/>
            <a:endParaRPr lang="sl-SI" sz="1200" dirty="0" smtClean="0"/>
          </a:p>
          <a:p>
            <a:pPr algn="just"/>
            <a:r>
              <a:rPr lang="sl-SI" sz="1200" dirty="0" smtClean="0">
                <a:solidFill>
                  <a:srgbClr val="C00000"/>
                </a:solidFill>
              </a:rPr>
              <a:t>Namen poletnega tabora je dijakom približati svet rastlin in njihovo sposobnost prilagajanja neživim dejavnikom okolja</a:t>
            </a:r>
            <a:r>
              <a:rPr lang="sl-SI" sz="1200" dirty="0" smtClean="0"/>
              <a:t>. </a:t>
            </a:r>
            <a:endParaRPr lang="sl-SI" sz="1200" dirty="0"/>
          </a:p>
        </p:txBody>
      </p:sp>
      <p:sp>
        <p:nvSpPr>
          <p:cNvPr id="12" name="PoljeZBesedilom 14"/>
          <p:cNvSpPr txBox="1"/>
          <p:nvPr/>
        </p:nvSpPr>
        <p:spPr>
          <a:xfrm>
            <a:off x="3422830" y="953725"/>
            <a:ext cx="2970331" cy="1015663"/>
          </a:xfrm>
          <a:prstGeom prst="rect">
            <a:avLst/>
          </a:prstGeom>
          <a:noFill/>
        </p:spPr>
        <p:txBody>
          <a:bodyPr wrap="square" rtlCol="0">
            <a:spAutoFit/>
          </a:bodyPr>
          <a:lstStyle/>
          <a:p>
            <a:pPr algn="just"/>
            <a:r>
              <a:rPr lang="sl-SI" sz="1200" dirty="0" smtClean="0">
                <a:solidFill>
                  <a:srgbClr val="C00000"/>
                </a:solidFill>
                <a:latin typeface="Grover" pitchFamily="50" charset="-18"/>
              </a:rPr>
              <a:t>Za koga ?  </a:t>
            </a:r>
          </a:p>
          <a:p>
            <a:pPr algn="just"/>
            <a:endParaRPr lang="sl-SI" sz="1000" dirty="0" smtClean="0">
              <a:solidFill>
                <a:srgbClr val="C00000"/>
              </a:solidFill>
            </a:endParaRPr>
          </a:p>
          <a:p>
            <a:pPr algn="just"/>
            <a:r>
              <a:rPr lang="sl-SI" sz="1200" dirty="0" smtClean="0"/>
              <a:t>Za vse dijake 1., 2. in 3. letnikov. </a:t>
            </a:r>
          </a:p>
          <a:p>
            <a:pPr algn="just"/>
            <a:r>
              <a:rPr lang="sl-SI" sz="1200" dirty="0" smtClean="0"/>
              <a:t/>
            </a:r>
            <a:br>
              <a:rPr lang="sl-SI" sz="1200" dirty="0" smtClean="0"/>
            </a:br>
            <a:endParaRPr lang="sl-SI" sz="1200" dirty="0"/>
          </a:p>
        </p:txBody>
      </p:sp>
      <p:sp>
        <p:nvSpPr>
          <p:cNvPr id="13" name="PoljeZBesedilom 14"/>
          <p:cNvSpPr txBox="1"/>
          <p:nvPr/>
        </p:nvSpPr>
        <p:spPr>
          <a:xfrm>
            <a:off x="6753200" y="908720"/>
            <a:ext cx="2970331" cy="4393510"/>
          </a:xfrm>
          <a:prstGeom prst="rect">
            <a:avLst/>
          </a:prstGeom>
          <a:noFill/>
        </p:spPr>
        <p:txBody>
          <a:bodyPr wrap="square" rtlCol="0">
            <a:spAutoFit/>
          </a:bodyPr>
          <a:lstStyle/>
          <a:p>
            <a:pPr algn="just"/>
            <a:r>
              <a:rPr lang="sl-SI" sz="1200" dirty="0" smtClean="0">
                <a:solidFill>
                  <a:srgbClr val="C00000"/>
                </a:solidFill>
                <a:latin typeface="Grover" pitchFamily="50" charset="-18"/>
              </a:rPr>
              <a:t>Aktivnosti na taboru  </a:t>
            </a:r>
          </a:p>
          <a:p>
            <a:pPr algn="just"/>
            <a:endParaRPr lang="sl-SI" sz="1000" dirty="0" smtClean="0">
              <a:solidFill>
                <a:srgbClr val="C00000"/>
              </a:solidFill>
            </a:endParaRPr>
          </a:p>
          <a:p>
            <a:pPr marL="182563" indent="-182563" algn="just">
              <a:spcAft>
                <a:spcPts val="300"/>
              </a:spcAft>
              <a:buClr>
                <a:srgbClr val="C00000"/>
              </a:buClr>
              <a:buFont typeface="Wingdings" pitchFamily="2" charset="2"/>
              <a:buChar char="§"/>
            </a:pPr>
            <a:r>
              <a:rPr lang="sl-SI" sz="1200" dirty="0" smtClean="0"/>
              <a:t>projektne delavnice </a:t>
            </a:r>
          </a:p>
          <a:p>
            <a:pPr marL="536575" indent="-182563" algn="just">
              <a:spcAft>
                <a:spcPts val="300"/>
              </a:spcAft>
              <a:buClr>
                <a:srgbClr val="C00000"/>
              </a:buClr>
              <a:buFontTx/>
              <a:buChar char="-"/>
            </a:pPr>
            <a:r>
              <a:rPr lang="sl-SI" sz="1200" dirty="0" smtClean="0"/>
              <a:t>problemsko usmerjeno delo v manjših skupinah, ki bo vsebinsko obsegalo vodo v tleh in v rastlini, talne in vremenske razmere, fotosintezo in transpiracijo rastlin </a:t>
            </a:r>
          </a:p>
          <a:p>
            <a:pPr marL="536575" indent="-182563" algn="just">
              <a:spcAft>
                <a:spcPts val="900"/>
              </a:spcAft>
              <a:buClr>
                <a:srgbClr val="C00000"/>
              </a:buClr>
            </a:pPr>
            <a:r>
              <a:rPr lang="sl-SI" sz="1200" dirty="0" smtClean="0"/>
              <a:t>- 	potekalo bo v manjših skupinah, dogajalo se bo na terenu in v laboratoriju</a:t>
            </a:r>
          </a:p>
          <a:p>
            <a:pPr marL="182563" indent="-182563" algn="just">
              <a:spcAft>
                <a:spcPts val="900"/>
              </a:spcAft>
              <a:buClr>
                <a:srgbClr val="C00000"/>
              </a:buClr>
              <a:buFont typeface="Wingdings" pitchFamily="2" charset="2"/>
              <a:buChar char="§"/>
            </a:pPr>
            <a:r>
              <a:rPr lang="sl-SI" sz="1200" dirty="0" smtClean="0"/>
              <a:t>predavanja  in prikazi</a:t>
            </a:r>
          </a:p>
          <a:p>
            <a:pPr marL="182563" indent="-182563" algn="just">
              <a:spcAft>
                <a:spcPts val="300"/>
              </a:spcAft>
              <a:buClr>
                <a:srgbClr val="C00000"/>
              </a:buClr>
              <a:buFont typeface="Wingdings" pitchFamily="2" charset="2"/>
              <a:buChar char="§"/>
            </a:pPr>
            <a:r>
              <a:rPr lang="sl-SI" sz="1200" dirty="0" smtClean="0"/>
              <a:t>ekskurzije</a:t>
            </a:r>
          </a:p>
          <a:p>
            <a:pPr marL="536575" indent="-182563" algn="just">
              <a:spcAft>
                <a:spcPts val="300"/>
              </a:spcAft>
              <a:buClr>
                <a:srgbClr val="C00000"/>
              </a:buClr>
              <a:buFontTx/>
              <a:buChar char="-"/>
            </a:pPr>
            <a:r>
              <a:rPr lang="sl-SI" sz="1200" dirty="0" smtClean="0"/>
              <a:t>obisk prognostične vremenske službe na Agenciji za okolje RS</a:t>
            </a:r>
          </a:p>
          <a:p>
            <a:pPr marL="536575" indent="-182563" algn="just">
              <a:spcAft>
                <a:spcPts val="300"/>
              </a:spcAft>
              <a:buClr>
                <a:srgbClr val="C00000"/>
              </a:buClr>
              <a:buFontTx/>
              <a:buChar char="-"/>
            </a:pPr>
            <a:r>
              <a:rPr lang="sl-SI" sz="1200" dirty="0" smtClean="0"/>
              <a:t>obisk raziskovalne ploskve na Podgorskem krasu</a:t>
            </a:r>
          </a:p>
          <a:p>
            <a:pPr marL="182563" indent="-182563" algn="just">
              <a:buClr>
                <a:srgbClr val="C00000"/>
              </a:buClr>
              <a:buFont typeface="Wingdings" pitchFamily="2" charset="2"/>
              <a:buChar char="§"/>
            </a:pPr>
            <a:endParaRPr lang="sl-SI" sz="1200" dirty="0" smtClean="0"/>
          </a:p>
          <a:p>
            <a:pPr marL="182563" indent="-182563" algn="just">
              <a:buClr>
                <a:srgbClr val="C00000"/>
              </a:buClr>
            </a:pPr>
            <a:r>
              <a:rPr lang="sl-SI" sz="1200" dirty="0" smtClean="0"/>
              <a:t>		 </a:t>
            </a:r>
          </a:p>
          <a:p>
            <a:pPr algn="just"/>
            <a:r>
              <a:rPr lang="sl-SI" sz="1200" dirty="0" smtClean="0"/>
              <a:t/>
            </a:r>
            <a:br>
              <a:rPr lang="sl-SI" sz="1200" dirty="0" smtClean="0"/>
            </a:br>
            <a:endParaRPr lang="sl-SI" sz="1200" dirty="0"/>
          </a:p>
        </p:txBody>
      </p:sp>
      <p:pic>
        <p:nvPicPr>
          <p:cNvPr id="14" name="Picture 13" descr="cvetka0007.jpg"/>
          <p:cNvPicPr>
            <a:picLocks noChangeAspect="1"/>
          </p:cNvPicPr>
          <p:nvPr/>
        </p:nvPicPr>
        <p:blipFill>
          <a:blip r:embed="rId3" cstate="print"/>
          <a:stretch>
            <a:fillRect/>
          </a:stretch>
        </p:blipFill>
        <p:spPr>
          <a:xfrm>
            <a:off x="5223030" y="1538790"/>
            <a:ext cx="1174250" cy="1530170"/>
          </a:xfrm>
          <a:prstGeom prst="rect">
            <a:avLst/>
          </a:prstGeom>
        </p:spPr>
      </p:pic>
      <p:sp>
        <p:nvSpPr>
          <p:cNvPr id="15" name="PoljeZBesedilom 14"/>
          <p:cNvSpPr txBox="1"/>
          <p:nvPr/>
        </p:nvSpPr>
        <p:spPr>
          <a:xfrm>
            <a:off x="6798205" y="4677668"/>
            <a:ext cx="1845205" cy="1946687"/>
          </a:xfrm>
          <a:prstGeom prst="rect">
            <a:avLst/>
          </a:prstGeom>
          <a:noFill/>
        </p:spPr>
        <p:txBody>
          <a:bodyPr wrap="square" rtlCol="0">
            <a:spAutoFit/>
          </a:bodyPr>
          <a:lstStyle/>
          <a:p>
            <a:r>
              <a:rPr lang="sl-SI" sz="1200" dirty="0" smtClean="0">
                <a:solidFill>
                  <a:srgbClr val="C00000"/>
                </a:solidFill>
                <a:latin typeface="Grover" pitchFamily="50" charset="-18"/>
              </a:rPr>
              <a:t>Da ne bomo samo raziskovali....</a:t>
            </a:r>
          </a:p>
          <a:p>
            <a:pPr marL="182563" indent="-182563" algn="just">
              <a:spcAft>
                <a:spcPts val="300"/>
              </a:spcAft>
              <a:buClr>
                <a:srgbClr val="C00000"/>
              </a:buClr>
            </a:pPr>
            <a:endParaRPr lang="sl-SI" sz="1200" dirty="0" smtClean="0"/>
          </a:p>
          <a:p>
            <a:pPr marL="182563" indent="-182563" algn="just">
              <a:spcAft>
                <a:spcPts val="300"/>
              </a:spcAft>
              <a:buClr>
                <a:srgbClr val="C00000"/>
              </a:buClr>
              <a:buFont typeface="Wingdings" pitchFamily="2" charset="2"/>
              <a:buChar char="§"/>
            </a:pPr>
            <a:r>
              <a:rPr lang="sl-SI" sz="1200" dirty="0" smtClean="0"/>
              <a:t>bowling</a:t>
            </a:r>
          </a:p>
          <a:p>
            <a:pPr marL="182563" indent="-182563" algn="just">
              <a:spcAft>
                <a:spcPts val="900"/>
              </a:spcAft>
              <a:buClr>
                <a:srgbClr val="C00000"/>
              </a:buClr>
              <a:buFont typeface="Wingdings" pitchFamily="2" charset="2"/>
              <a:buChar char="§"/>
            </a:pPr>
            <a:r>
              <a:rPr lang="sl-SI" sz="1200" dirty="0" smtClean="0"/>
              <a:t>piknik</a:t>
            </a:r>
          </a:p>
          <a:p>
            <a:pPr marL="182563" indent="-182563" algn="just">
              <a:buClr>
                <a:srgbClr val="C00000"/>
              </a:buClr>
              <a:buFont typeface="Wingdings" pitchFamily="2" charset="2"/>
              <a:buChar char="§"/>
            </a:pPr>
            <a:endParaRPr lang="sl-SI" sz="1200" dirty="0" smtClean="0"/>
          </a:p>
          <a:p>
            <a:pPr marL="182563" indent="-182563" algn="just">
              <a:buClr>
                <a:srgbClr val="C00000"/>
              </a:buClr>
            </a:pPr>
            <a:r>
              <a:rPr lang="sl-SI" sz="1200" dirty="0" smtClean="0"/>
              <a:t>		 </a:t>
            </a:r>
          </a:p>
          <a:p>
            <a:pPr algn="just"/>
            <a:r>
              <a:rPr lang="sl-SI" sz="1200" dirty="0" smtClean="0"/>
              <a:t/>
            </a:r>
            <a:br>
              <a:rPr lang="sl-SI" sz="1200" dirty="0" smtClean="0"/>
            </a:br>
            <a:endParaRPr lang="sl-SI" sz="1200" dirty="0"/>
          </a:p>
        </p:txBody>
      </p:sp>
      <p:sp>
        <p:nvSpPr>
          <p:cNvPr id="16" name="TextBox 15"/>
          <p:cNvSpPr txBox="1"/>
          <p:nvPr/>
        </p:nvSpPr>
        <p:spPr>
          <a:xfrm>
            <a:off x="4277925" y="2933945"/>
            <a:ext cx="758541" cy="169277"/>
          </a:xfrm>
          <a:prstGeom prst="rect">
            <a:avLst/>
          </a:prstGeom>
          <a:noFill/>
        </p:spPr>
        <p:txBody>
          <a:bodyPr wrap="none" rtlCol="0">
            <a:spAutoFit/>
          </a:bodyPr>
          <a:lstStyle/>
          <a:p>
            <a:r>
              <a:rPr lang="sl-SI" sz="500" dirty="0" smtClean="0"/>
              <a:t>risba Marjan Vaupotič</a:t>
            </a:r>
            <a:endParaRPr lang="sl-SI" sz="500" dirty="0"/>
          </a:p>
        </p:txBody>
      </p:sp>
      <p:cxnSp>
        <p:nvCxnSpPr>
          <p:cNvPr id="17" name="Raven konektor 4"/>
          <p:cNvCxnSpPr/>
          <p:nvPr/>
        </p:nvCxnSpPr>
        <p:spPr>
          <a:xfrm rot="5400000">
            <a:off x="-186190" y="3429000"/>
            <a:ext cx="6858000" cy="0"/>
          </a:xfrm>
          <a:prstGeom prst="line">
            <a:avLst/>
          </a:prstGeom>
          <a:ln w="76200">
            <a:solidFill>
              <a:srgbClr val="71A11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flipH="1">
            <a:off x="18220" y="0"/>
            <a:ext cx="3989675" cy="3780419"/>
            <a:chOff x="2342710" y="593685"/>
            <a:chExt cx="3886200" cy="3780419"/>
          </a:xfrm>
        </p:grpSpPr>
        <p:pic>
          <p:nvPicPr>
            <p:cNvPr id="17" name="Picture 16" descr="teloh_cvet.jpg"/>
            <p:cNvPicPr>
              <a:picLocks noChangeAspect="1"/>
            </p:cNvPicPr>
            <p:nvPr/>
          </p:nvPicPr>
          <p:blipFill>
            <a:blip r:embed="rId2" cstate="print">
              <a:lum bright="10000"/>
            </a:blip>
            <a:stretch>
              <a:fillRect/>
            </a:stretch>
          </p:blipFill>
          <p:spPr>
            <a:xfrm>
              <a:off x="2387715" y="593685"/>
              <a:ext cx="3780419" cy="3780419"/>
            </a:xfrm>
            <a:prstGeom prst="rect">
              <a:avLst/>
            </a:prstGeom>
            <a:solidFill>
              <a:schemeClr val="bg1">
                <a:alpha val="34000"/>
              </a:schemeClr>
            </a:solidFill>
          </p:spPr>
        </p:pic>
        <p:sp>
          <p:nvSpPr>
            <p:cNvPr id="18" name="Freeform 17"/>
            <p:cNvSpPr/>
            <p:nvPr/>
          </p:nvSpPr>
          <p:spPr>
            <a:xfrm>
              <a:off x="2342710" y="728700"/>
              <a:ext cx="3886200" cy="3623310"/>
            </a:xfrm>
            <a:custGeom>
              <a:avLst/>
              <a:gdLst>
                <a:gd name="connsiteX0" fmla="*/ 68580 w 3886200"/>
                <a:gd name="connsiteY0" fmla="*/ 422910 h 3623310"/>
                <a:gd name="connsiteX1" fmla="*/ 0 w 3886200"/>
                <a:gd name="connsiteY1" fmla="*/ 2251710 h 3623310"/>
                <a:gd name="connsiteX2" fmla="*/ 240030 w 3886200"/>
                <a:gd name="connsiteY2" fmla="*/ 2640330 h 3623310"/>
                <a:gd name="connsiteX3" fmla="*/ 697230 w 3886200"/>
                <a:gd name="connsiteY3" fmla="*/ 2491740 h 3623310"/>
                <a:gd name="connsiteX4" fmla="*/ 1154430 w 3886200"/>
                <a:gd name="connsiteY4" fmla="*/ 2388870 h 3623310"/>
                <a:gd name="connsiteX5" fmla="*/ 1417320 w 3886200"/>
                <a:gd name="connsiteY5" fmla="*/ 3051810 h 3623310"/>
                <a:gd name="connsiteX6" fmla="*/ 1748790 w 3886200"/>
                <a:gd name="connsiteY6" fmla="*/ 3623310 h 3623310"/>
                <a:gd name="connsiteX7" fmla="*/ 2377440 w 3886200"/>
                <a:gd name="connsiteY7" fmla="*/ 3326130 h 3623310"/>
                <a:gd name="connsiteX8" fmla="*/ 2880360 w 3886200"/>
                <a:gd name="connsiteY8" fmla="*/ 2880360 h 3623310"/>
                <a:gd name="connsiteX9" fmla="*/ 2926080 w 3886200"/>
                <a:gd name="connsiteY9" fmla="*/ 2526030 h 3623310"/>
                <a:gd name="connsiteX10" fmla="*/ 3371850 w 3886200"/>
                <a:gd name="connsiteY10" fmla="*/ 2834640 h 3623310"/>
                <a:gd name="connsiteX11" fmla="*/ 3680460 w 3886200"/>
                <a:gd name="connsiteY11" fmla="*/ 2834640 h 3623310"/>
                <a:gd name="connsiteX12" fmla="*/ 3863340 w 3886200"/>
                <a:gd name="connsiteY12" fmla="*/ 2537460 h 3623310"/>
                <a:gd name="connsiteX13" fmla="*/ 3886200 w 3886200"/>
                <a:gd name="connsiteY13" fmla="*/ 1805940 h 3623310"/>
                <a:gd name="connsiteX14" fmla="*/ 3589020 w 3886200"/>
                <a:gd name="connsiteY14" fmla="*/ 1062990 h 3623310"/>
                <a:gd name="connsiteX15" fmla="*/ 3120390 w 3886200"/>
                <a:gd name="connsiteY15" fmla="*/ 605790 h 3623310"/>
                <a:gd name="connsiteX16" fmla="*/ 2606040 w 3886200"/>
                <a:gd name="connsiteY16" fmla="*/ 228600 h 3623310"/>
                <a:gd name="connsiteX17" fmla="*/ 2091690 w 3886200"/>
                <a:gd name="connsiteY17" fmla="*/ 45720 h 3623310"/>
                <a:gd name="connsiteX18" fmla="*/ 1508760 w 3886200"/>
                <a:gd name="connsiteY18" fmla="*/ 0 h 3623310"/>
                <a:gd name="connsiteX19" fmla="*/ 1177290 w 3886200"/>
                <a:gd name="connsiteY19" fmla="*/ 160020 h 3623310"/>
                <a:gd name="connsiteX20" fmla="*/ 457200 w 3886200"/>
                <a:gd name="connsiteY20" fmla="*/ 377190 h 3623310"/>
                <a:gd name="connsiteX21" fmla="*/ 68580 w 3886200"/>
                <a:gd name="connsiteY21" fmla="*/ 422910 h 36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6200" h="3623310">
                  <a:moveTo>
                    <a:pt x="68580" y="422910"/>
                  </a:moveTo>
                  <a:lnTo>
                    <a:pt x="0" y="2251710"/>
                  </a:lnTo>
                  <a:lnTo>
                    <a:pt x="240030" y="2640330"/>
                  </a:lnTo>
                  <a:lnTo>
                    <a:pt x="697230" y="2491740"/>
                  </a:lnTo>
                  <a:lnTo>
                    <a:pt x="1154430" y="2388870"/>
                  </a:lnTo>
                  <a:lnTo>
                    <a:pt x="1417320" y="3051810"/>
                  </a:lnTo>
                  <a:lnTo>
                    <a:pt x="1748790" y="3623310"/>
                  </a:lnTo>
                  <a:lnTo>
                    <a:pt x="2377440" y="3326130"/>
                  </a:lnTo>
                  <a:lnTo>
                    <a:pt x="2880360" y="2880360"/>
                  </a:lnTo>
                  <a:lnTo>
                    <a:pt x="2926080" y="2526030"/>
                  </a:lnTo>
                  <a:lnTo>
                    <a:pt x="3371850" y="2834640"/>
                  </a:lnTo>
                  <a:lnTo>
                    <a:pt x="3680460" y="2834640"/>
                  </a:lnTo>
                  <a:lnTo>
                    <a:pt x="3863340" y="2537460"/>
                  </a:lnTo>
                  <a:lnTo>
                    <a:pt x="3886200" y="1805940"/>
                  </a:lnTo>
                  <a:lnTo>
                    <a:pt x="3589020" y="1062990"/>
                  </a:lnTo>
                  <a:lnTo>
                    <a:pt x="3120390" y="605790"/>
                  </a:lnTo>
                  <a:lnTo>
                    <a:pt x="2606040" y="228600"/>
                  </a:lnTo>
                  <a:lnTo>
                    <a:pt x="2091690" y="45720"/>
                  </a:lnTo>
                  <a:lnTo>
                    <a:pt x="1508760" y="0"/>
                  </a:lnTo>
                  <a:lnTo>
                    <a:pt x="1177290" y="160020"/>
                  </a:lnTo>
                  <a:lnTo>
                    <a:pt x="457200" y="377190"/>
                  </a:lnTo>
                  <a:lnTo>
                    <a:pt x="68580" y="422910"/>
                  </a:lnTo>
                  <a:close/>
                </a:path>
              </a:pathLst>
            </a:cu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pic>
        <p:nvPicPr>
          <p:cNvPr id="8" name="Slika 9" descr="LogotipUL_M.gif"/>
          <p:cNvPicPr>
            <a:picLocks noChangeAspect="1"/>
          </p:cNvPicPr>
          <p:nvPr/>
        </p:nvPicPr>
        <p:blipFill>
          <a:blip r:embed="rId3" cstate="print"/>
          <a:stretch>
            <a:fillRect/>
          </a:stretch>
        </p:blipFill>
        <p:spPr>
          <a:xfrm>
            <a:off x="7428275" y="5157337"/>
            <a:ext cx="1355799" cy="1350150"/>
          </a:xfrm>
          <a:prstGeom prst="rect">
            <a:avLst/>
          </a:prstGeom>
        </p:spPr>
      </p:pic>
      <p:sp>
        <p:nvSpPr>
          <p:cNvPr id="9" name="PoljeZBesedilom 14"/>
          <p:cNvSpPr txBox="1"/>
          <p:nvPr/>
        </p:nvSpPr>
        <p:spPr>
          <a:xfrm>
            <a:off x="3287815" y="908720"/>
            <a:ext cx="2970331" cy="1569660"/>
          </a:xfrm>
          <a:prstGeom prst="rect">
            <a:avLst/>
          </a:prstGeom>
          <a:noFill/>
        </p:spPr>
        <p:txBody>
          <a:bodyPr wrap="square" rtlCol="0">
            <a:spAutoFit/>
          </a:bodyPr>
          <a:lstStyle/>
          <a:p>
            <a:pPr algn="just"/>
            <a:r>
              <a:rPr lang="sl-SI" sz="1200" dirty="0" smtClean="0">
                <a:solidFill>
                  <a:srgbClr val="C00000"/>
                </a:solidFill>
              </a:rPr>
              <a:t>Nastanitev - </a:t>
            </a:r>
            <a:r>
              <a:rPr lang="sl-SI" sz="1200" dirty="0"/>
              <a:t>U</a:t>
            </a:r>
            <a:r>
              <a:rPr lang="sl-SI" sz="1200" dirty="0" smtClean="0"/>
              <a:t>deleženci poletnega tabora iz oddaljenih krajev po Sloveniji imajo možnost nastanitve v </a:t>
            </a:r>
            <a:r>
              <a:rPr lang="sl-SI" sz="1200" dirty="0" smtClean="0">
                <a:hlinkClick r:id="rId4"/>
              </a:rPr>
              <a:t>Dijaškem domu Vič</a:t>
            </a:r>
            <a:r>
              <a:rPr lang="sl-SI" sz="1200" dirty="0" smtClean="0"/>
              <a:t>, prav tako imajo v domu zagotovljeno prehrano (zajtrk in večerjo). Za vse udeležence sta med delavnicami zagotovljena kosilo in malica.</a:t>
            </a:r>
          </a:p>
          <a:p>
            <a:pPr algn="just"/>
            <a:r>
              <a:rPr lang="sl-SI" sz="1200" dirty="0" smtClean="0"/>
              <a:t/>
            </a:r>
            <a:br>
              <a:rPr lang="sl-SI" sz="1200" dirty="0" smtClean="0"/>
            </a:br>
            <a:endParaRPr lang="sl-SI" sz="1200" dirty="0"/>
          </a:p>
        </p:txBody>
      </p:sp>
      <p:sp>
        <p:nvSpPr>
          <p:cNvPr id="10" name="PoljeZBesedilom 15"/>
          <p:cNvSpPr txBox="1"/>
          <p:nvPr/>
        </p:nvSpPr>
        <p:spPr>
          <a:xfrm>
            <a:off x="6753200" y="1984626"/>
            <a:ext cx="2970330" cy="2862322"/>
          </a:xfrm>
          <a:prstGeom prst="rect">
            <a:avLst/>
          </a:prstGeom>
          <a:noFill/>
        </p:spPr>
        <p:txBody>
          <a:bodyPr wrap="square" rtlCol="0">
            <a:spAutoFit/>
          </a:bodyPr>
          <a:lstStyle/>
          <a:p>
            <a:r>
              <a:rPr lang="sl-SI" sz="1200" i="1" dirty="0" smtClean="0"/>
              <a:t>Informacije in prijave:</a:t>
            </a:r>
          </a:p>
          <a:p>
            <a:endParaRPr lang="sl-SI" sz="1200" i="1" dirty="0" smtClean="0"/>
          </a:p>
          <a:p>
            <a:r>
              <a:rPr lang="sl-SI" sz="1200" dirty="0" smtClean="0"/>
              <a:t>www.bf.uni-lj.si/agronomija/poletni-tabor</a:t>
            </a:r>
          </a:p>
          <a:p>
            <a:endParaRPr lang="sl-SI" sz="1200" dirty="0" smtClean="0"/>
          </a:p>
          <a:p>
            <a:r>
              <a:rPr lang="sl-SI" sz="1200" dirty="0" smtClean="0"/>
              <a:t>Maja Mihičinac</a:t>
            </a:r>
          </a:p>
          <a:p>
            <a:r>
              <a:rPr lang="sl-SI" sz="1200" dirty="0" smtClean="0">
                <a:hlinkClick r:id="rId5"/>
              </a:rPr>
              <a:t>Maja.Mihicinac@bf.uni-lj.si</a:t>
            </a:r>
            <a:endParaRPr lang="sl-SI" sz="1200" dirty="0" smtClean="0"/>
          </a:p>
          <a:p>
            <a:r>
              <a:rPr lang="sl-SI" sz="1200" dirty="0" smtClean="0"/>
              <a:t>01 320 3243 </a:t>
            </a:r>
          </a:p>
          <a:p>
            <a:endParaRPr lang="sl-SI" sz="1200" dirty="0" smtClean="0"/>
          </a:p>
          <a:p>
            <a:r>
              <a:rPr lang="sl-SI" sz="1200" dirty="0" smtClean="0"/>
              <a:t>Število mest je omejeno na 20.</a:t>
            </a:r>
          </a:p>
          <a:p>
            <a:r>
              <a:rPr lang="sl-SI" sz="1200" dirty="0" smtClean="0"/>
              <a:t>Rok prijave je 22. junij 2012.</a:t>
            </a:r>
          </a:p>
          <a:p>
            <a:endParaRPr lang="sl-SI" sz="1200" dirty="0" smtClean="0"/>
          </a:p>
          <a:p>
            <a:r>
              <a:rPr lang="sl-SI" sz="1200" i="1" dirty="0" smtClean="0">
                <a:solidFill>
                  <a:srgbClr val="C00000"/>
                </a:solidFill>
              </a:rPr>
              <a:t>Oddelek za agronomijo</a:t>
            </a:r>
          </a:p>
          <a:p>
            <a:r>
              <a:rPr lang="sl-SI" sz="1200" i="1" dirty="0" smtClean="0">
                <a:solidFill>
                  <a:srgbClr val="C00000"/>
                </a:solidFill>
              </a:rPr>
              <a:t>Biotehniška fakulteta</a:t>
            </a:r>
          </a:p>
          <a:p>
            <a:r>
              <a:rPr lang="sl-SI" sz="1200" dirty="0" smtClean="0"/>
              <a:t>Jamnikarjeva 101</a:t>
            </a:r>
          </a:p>
          <a:p>
            <a:r>
              <a:rPr lang="sl-SI" sz="1200" dirty="0" smtClean="0"/>
              <a:t>SI-1000 Ljubljana</a:t>
            </a:r>
            <a:endParaRPr lang="sl-SI" sz="1200" dirty="0"/>
          </a:p>
        </p:txBody>
      </p:sp>
      <p:sp>
        <p:nvSpPr>
          <p:cNvPr id="11" name="PoljeZBesedilom 16"/>
          <p:cNvSpPr txBox="1"/>
          <p:nvPr/>
        </p:nvSpPr>
        <p:spPr>
          <a:xfrm>
            <a:off x="3287816" y="2415075"/>
            <a:ext cx="3060340" cy="4255011"/>
          </a:xfrm>
          <a:prstGeom prst="rect">
            <a:avLst/>
          </a:prstGeom>
          <a:noFill/>
        </p:spPr>
        <p:txBody>
          <a:bodyPr wrap="square" rtlCol="0">
            <a:spAutoFit/>
          </a:bodyPr>
          <a:lstStyle/>
          <a:p>
            <a:r>
              <a:rPr lang="sl-SI" sz="1200" dirty="0" smtClean="0">
                <a:solidFill>
                  <a:srgbClr val="C00000"/>
                </a:solidFill>
              </a:rPr>
              <a:t>Kotizacija </a:t>
            </a:r>
            <a:r>
              <a:rPr lang="sl-SI" sz="1200" dirty="0" smtClean="0"/>
              <a:t>za poletni tabor znaša:</a:t>
            </a:r>
            <a:br>
              <a:rPr lang="sl-SI" sz="1200" dirty="0" smtClean="0"/>
            </a:br>
            <a:endParaRPr lang="sl-SI" sz="1200" dirty="0" smtClean="0"/>
          </a:p>
          <a:p>
            <a:pPr>
              <a:spcAft>
                <a:spcPts val="600"/>
              </a:spcAft>
            </a:pPr>
            <a:r>
              <a:rPr lang="sl-SI" sz="1200" dirty="0" smtClean="0">
                <a:solidFill>
                  <a:srgbClr val="C00000"/>
                </a:solidFill>
              </a:rPr>
              <a:t>30 € </a:t>
            </a:r>
            <a:r>
              <a:rPr lang="sl-SI" sz="1200" dirty="0" smtClean="0"/>
              <a:t>za udeležence, ki ne bodo bivali v dijaškem domu,</a:t>
            </a:r>
          </a:p>
          <a:p>
            <a:pPr>
              <a:spcAft>
                <a:spcPts val="600"/>
              </a:spcAft>
            </a:pPr>
            <a:r>
              <a:rPr lang="sl-SI" sz="1200" dirty="0" smtClean="0">
                <a:solidFill>
                  <a:srgbClr val="C00000"/>
                </a:solidFill>
              </a:rPr>
              <a:t>50 € </a:t>
            </a:r>
            <a:r>
              <a:rPr lang="sl-SI" sz="1200" dirty="0" smtClean="0"/>
              <a:t>za udeležence, ki bodo bivali v dijaškem domu.</a:t>
            </a:r>
          </a:p>
          <a:p>
            <a:pPr>
              <a:spcAft>
                <a:spcPts val="900"/>
              </a:spcAft>
            </a:pPr>
            <a:r>
              <a:rPr lang="sl-SI" sz="1200" dirty="0" smtClean="0"/>
              <a:t/>
            </a:r>
            <a:br>
              <a:rPr lang="sl-SI" sz="1200" dirty="0" smtClean="0"/>
            </a:br>
            <a:r>
              <a:rPr lang="sl-SI" sz="1200" dirty="0" smtClean="0"/>
              <a:t/>
            </a:r>
            <a:br>
              <a:rPr lang="sl-SI" sz="1200" dirty="0" smtClean="0"/>
            </a:br>
            <a:r>
              <a:rPr lang="sl-SI" sz="1200" dirty="0" smtClean="0"/>
              <a:t>Kotizacija za udeležbo na taboru zagotavlja kritje naslednjih stroškov:</a:t>
            </a:r>
          </a:p>
          <a:p>
            <a:pPr marL="179388" indent="-179388">
              <a:buClr>
                <a:srgbClr val="C00000"/>
              </a:buClr>
              <a:buFont typeface="Arial" pitchFamily="34" charset="0"/>
              <a:buChar char="•"/>
            </a:pPr>
            <a:r>
              <a:rPr lang="sl-SI" sz="1100" dirty="0" smtClean="0"/>
              <a:t>spanje in prehrana za vse dni trajanja tabora (spanje, zajtrk in večerja velja za tiste, ki se odločijo za nastanitev v dijaškem domu)</a:t>
            </a:r>
          </a:p>
          <a:p>
            <a:pPr marL="179388" indent="-179388">
              <a:buClr>
                <a:srgbClr val="C00000"/>
              </a:buClr>
              <a:buFont typeface="Arial" pitchFamily="34" charset="0"/>
              <a:buChar char="•"/>
            </a:pPr>
            <a:r>
              <a:rPr lang="sl-SI" sz="1100" dirty="0" smtClean="0"/>
              <a:t>najem in koriščenje vseh prostorov za izvedbo tabora</a:t>
            </a:r>
          </a:p>
          <a:p>
            <a:pPr marL="179388" indent="-179388">
              <a:buClr>
                <a:srgbClr val="C00000"/>
              </a:buClr>
              <a:buFont typeface="Arial" pitchFamily="34" charset="0"/>
              <a:buChar char="•"/>
            </a:pPr>
            <a:r>
              <a:rPr lang="sl-SI" sz="1100" dirty="0" smtClean="0"/>
              <a:t>stroški mentorjev in organizatorjev</a:t>
            </a:r>
          </a:p>
          <a:p>
            <a:pPr marL="179388" indent="-179388">
              <a:buClr>
                <a:srgbClr val="C00000"/>
              </a:buClr>
              <a:buFont typeface="Arial" pitchFamily="34" charset="0"/>
              <a:buChar char="•"/>
            </a:pPr>
            <a:r>
              <a:rPr lang="sl-SI" sz="1100" dirty="0" smtClean="0"/>
              <a:t>popoldansko animacijo</a:t>
            </a:r>
          </a:p>
          <a:p>
            <a:pPr marL="179388" indent="-179388">
              <a:buClr>
                <a:srgbClr val="C00000"/>
              </a:buClr>
              <a:buFont typeface="Arial" pitchFamily="34" charset="0"/>
              <a:buChar char="•"/>
            </a:pPr>
            <a:r>
              <a:rPr lang="sl-SI" sz="1100" dirty="0" smtClean="0"/>
              <a:t>prevozi med izvajanjem tabora</a:t>
            </a:r>
          </a:p>
          <a:p>
            <a:pPr marL="179388" indent="-179388">
              <a:buClr>
                <a:srgbClr val="C00000"/>
              </a:buClr>
              <a:buFont typeface="Arial" pitchFamily="34" charset="0"/>
              <a:buChar char="•"/>
            </a:pPr>
            <a:r>
              <a:rPr lang="sl-SI" sz="1100" dirty="0" smtClean="0"/>
              <a:t>materialni stroški</a:t>
            </a:r>
          </a:p>
          <a:p>
            <a:pPr marL="179388" indent="-179388">
              <a:buClr>
                <a:srgbClr val="C00000"/>
              </a:buClr>
              <a:buFont typeface="Arial" pitchFamily="34" charset="0"/>
              <a:buChar char="•"/>
            </a:pPr>
            <a:r>
              <a:rPr lang="sl-SI" sz="1100" dirty="0" smtClean="0"/>
              <a:t>športne in zabavne aktivnosti</a:t>
            </a:r>
          </a:p>
          <a:p>
            <a:pPr marL="179388" indent="-179388">
              <a:buClr>
                <a:srgbClr val="C00000"/>
              </a:buClr>
              <a:buFont typeface="Arial" pitchFamily="34" charset="0"/>
              <a:buChar char="•"/>
            </a:pPr>
            <a:r>
              <a:rPr lang="sl-SI" sz="1100" dirty="0" smtClean="0"/>
              <a:t>osnovno nezgodno zavarovanje</a:t>
            </a:r>
          </a:p>
          <a:p>
            <a:endParaRPr lang="sl-SI" sz="1200" dirty="0"/>
          </a:p>
        </p:txBody>
      </p:sp>
      <p:sp>
        <p:nvSpPr>
          <p:cNvPr id="12" name="Pravokotnik 13"/>
          <p:cNvSpPr/>
          <p:nvPr/>
        </p:nvSpPr>
        <p:spPr>
          <a:xfrm>
            <a:off x="6483170" y="8620"/>
            <a:ext cx="4571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ravokotnik 6"/>
          <p:cNvSpPr/>
          <p:nvPr/>
        </p:nvSpPr>
        <p:spPr>
          <a:xfrm>
            <a:off x="2450" y="0"/>
            <a:ext cx="9906000" cy="5486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oljeZBesedilom 14"/>
          <p:cNvSpPr txBox="1"/>
          <p:nvPr/>
        </p:nvSpPr>
        <p:spPr>
          <a:xfrm>
            <a:off x="857545" y="3699030"/>
            <a:ext cx="1890209" cy="615553"/>
          </a:xfrm>
          <a:prstGeom prst="rect">
            <a:avLst/>
          </a:prstGeom>
          <a:noFill/>
        </p:spPr>
        <p:txBody>
          <a:bodyPr wrap="square" rtlCol="0">
            <a:spAutoFit/>
          </a:bodyPr>
          <a:lstStyle/>
          <a:p>
            <a:pPr algn="r"/>
            <a:r>
              <a:rPr lang="sl-SI" sz="1200" dirty="0" smtClean="0">
                <a:solidFill>
                  <a:srgbClr val="C00000"/>
                </a:solidFill>
                <a:latin typeface="Grover" pitchFamily="50" charset="-18"/>
              </a:rPr>
              <a:t>Kje ?  </a:t>
            </a:r>
          </a:p>
          <a:p>
            <a:pPr algn="r"/>
            <a:endParaRPr lang="sl-SI" sz="1000" dirty="0" smtClean="0">
              <a:solidFill>
                <a:srgbClr val="C00000"/>
              </a:solidFill>
            </a:endParaRPr>
          </a:p>
          <a:p>
            <a:pPr algn="r"/>
            <a:r>
              <a:rPr lang="sl-SI" sz="1200" dirty="0" smtClean="0"/>
              <a:t>v Ljubljani, v Rožni dolini. </a:t>
            </a:r>
            <a:endParaRPr lang="sl-SI" sz="1200" dirty="0"/>
          </a:p>
        </p:txBody>
      </p:sp>
      <p:sp>
        <p:nvSpPr>
          <p:cNvPr id="15" name="PoljeZBesedilom 14"/>
          <p:cNvSpPr txBox="1"/>
          <p:nvPr/>
        </p:nvSpPr>
        <p:spPr>
          <a:xfrm>
            <a:off x="137465" y="4449598"/>
            <a:ext cx="2970331" cy="2008242"/>
          </a:xfrm>
          <a:prstGeom prst="rect">
            <a:avLst/>
          </a:prstGeom>
          <a:noFill/>
        </p:spPr>
        <p:txBody>
          <a:bodyPr wrap="square" rtlCol="0">
            <a:spAutoFit/>
          </a:bodyPr>
          <a:lstStyle/>
          <a:p>
            <a:pPr algn="just"/>
            <a:r>
              <a:rPr lang="sl-SI" sz="1200" dirty="0" smtClean="0">
                <a:solidFill>
                  <a:srgbClr val="C00000"/>
                </a:solidFill>
                <a:latin typeface="Grover" pitchFamily="50" charset="-18"/>
              </a:rPr>
              <a:t>S kom ?  </a:t>
            </a:r>
          </a:p>
          <a:p>
            <a:pPr algn="just"/>
            <a:endParaRPr lang="sl-SI" sz="1000" dirty="0" smtClean="0">
              <a:solidFill>
                <a:srgbClr val="C00000"/>
              </a:solidFill>
            </a:endParaRPr>
          </a:p>
          <a:p>
            <a:pPr algn="just"/>
            <a:r>
              <a:rPr lang="sl-SI" sz="1200" dirty="0" smtClean="0"/>
              <a:t>Z izkušenimi učitelji-raziskovalci ob pomoči študentov Oddelka za agronomijo Biotehniške fakultete. </a:t>
            </a:r>
          </a:p>
          <a:p>
            <a:pPr algn="just"/>
            <a:endParaRPr lang="sl-SI" sz="800" dirty="0" smtClean="0"/>
          </a:p>
          <a:p>
            <a:pPr algn="just">
              <a:spcAft>
                <a:spcPts val="300"/>
              </a:spcAft>
            </a:pPr>
            <a:r>
              <a:rPr lang="sl-SI" sz="1100" dirty="0" smtClean="0"/>
              <a:t>Strokovni vodje tabora: </a:t>
            </a:r>
          </a:p>
          <a:p>
            <a:pPr algn="just"/>
            <a:r>
              <a:rPr lang="sl-SI" sz="1050" dirty="0" smtClean="0"/>
              <a:t>prof. dr. Dominik Vodnik</a:t>
            </a:r>
          </a:p>
          <a:p>
            <a:pPr algn="just"/>
            <a:r>
              <a:rPr lang="sl-SI" sz="1050" dirty="0" smtClean="0"/>
              <a:t>prof. dr. Marina Pintar</a:t>
            </a:r>
          </a:p>
          <a:p>
            <a:pPr algn="just"/>
            <a:r>
              <a:rPr lang="sl-SI" sz="1050" dirty="0" smtClean="0"/>
              <a:t>prof. dr. Lučka Kajfež Bogataj</a:t>
            </a:r>
          </a:p>
          <a:p>
            <a:pPr algn="just"/>
            <a:r>
              <a:rPr lang="sl-SI" sz="1050" dirty="0" smtClean="0"/>
              <a:t>doc. dr. Zalika Črepinšek</a:t>
            </a:r>
            <a:endParaRPr lang="sl-SI" sz="1050" dirty="0"/>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338</Words>
  <Application>Microsoft Office PowerPoint</Application>
  <PresentationFormat>A4 (210 x 297 mm)</PresentationFormat>
  <Paragraphs>73</Paragraphs>
  <Slides>2</Slides>
  <Notes>0</Notes>
  <HiddenSlides>0</HiddenSlides>
  <MMClips>0</MMClips>
  <ScaleCrop>false</ScaleCrop>
  <HeadingPairs>
    <vt:vector size="4" baseType="variant">
      <vt:variant>
        <vt:lpstr>Tema</vt:lpstr>
      </vt:variant>
      <vt:variant>
        <vt:i4>1</vt:i4>
      </vt:variant>
      <vt:variant>
        <vt:lpstr>Naslovi diapozitivov</vt:lpstr>
      </vt:variant>
      <vt:variant>
        <vt:i4>2</vt:i4>
      </vt:variant>
    </vt:vector>
  </HeadingPairs>
  <TitlesOfParts>
    <vt:vector size="3" baseType="lpstr">
      <vt:lpstr>Officeova tema</vt:lpstr>
      <vt:lpstr>Diapozitiv 1</vt:lpstr>
      <vt:lpstr>Diapozitiv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Vodnik</dc:creator>
  <cp:lastModifiedBy>matej</cp:lastModifiedBy>
  <cp:revision>37</cp:revision>
  <dcterms:created xsi:type="dcterms:W3CDTF">2012-04-09T12:37:18Z</dcterms:created>
  <dcterms:modified xsi:type="dcterms:W3CDTF">2012-06-12T08:48:55Z</dcterms:modified>
</cp:coreProperties>
</file>